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72"/>
  </p:notesMasterIdLst>
  <p:handoutMasterIdLst>
    <p:handoutMasterId r:id="rId73"/>
  </p:handoutMasterIdLst>
  <p:sldIdLst>
    <p:sldId id="281" r:id="rId5"/>
    <p:sldId id="282" r:id="rId6"/>
    <p:sldId id="283" r:id="rId7"/>
    <p:sldId id="284" r:id="rId8"/>
    <p:sldId id="288" r:id="rId9"/>
    <p:sldId id="287" r:id="rId10"/>
    <p:sldId id="286" r:id="rId11"/>
    <p:sldId id="289" r:id="rId12"/>
    <p:sldId id="290" r:id="rId13"/>
    <p:sldId id="291" r:id="rId14"/>
    <p:sldId id="295" r:id="rId15"/>
    <p:sldId id="296" r:id="rId16"/>
    <p:sldId id="297" r:id="rId17"/>
    <p:sldId id="343" r:id="rId18"/>
    <p:sldId id="298" r:id="rId19"/>
    <p:sldId id="299" r:id="rId20"/>
    <p:sldId id="292" r:id="rId21"/>
    <p:sldId id="293" r:id="rId22"/>
    <p:sldId id="302" r:id="rId23"/>
    <p:sldId id="303" r:id="rId24"/>
    <p:sldId id="304" r:id="rId25"/>
    <p:sldId id="305" r:id="rId26"/>
    <p:sldId id="306" r:id="rId27"/>
    <p:sldId id="307" r:id="rId28"/>
    <p:sldId id="308" r:id="rId29"/>
    <p:sldId id="309" r:id="rId30"/>
    <p:sldId id="310" r:id="rId31"/>
    <p:sldId id="311" r:id="rId32"/>
    <p:sldId id="285" r:id="rId33"/>
    <p:sldId id="312" r:id="rId34"/>
    <p:sldId id="313" r:id="rId35"/>
    <p:sldId id="314" r:id="rId36"/>
    <p:sldId id="315" r:id="rId37"/>
    <p:sldId id="316" r:id="rId38"/>
    <p:sldId id="317" r:id="rId39"/>
    <p:sldId id="319" r:id="rId40"/>
    <p:sldId id="320" r:id="rId41"/>
    <p:sldId id="321" r:id="rId42"/>
    <p:sldId id="322" r:id="rId43"/>
    <p:sldId id="294" r:id="rId44"/>
    <p:sldId id="323" r:id="rId45"/>
    <p:sldId id="324" r:id="rId46"/>
    <p:sldId id="325" r:id="rId47"/>
    <p:sldId id="301" r:id="rId48"/>
    <p:sldId id="326" r:id="rId49"/>
    <p:sldId id="300" r:id="rId50"/>
    <p:sldId id="327" r:id="rId51"/>
    <p:sldId id="328" r:id="rId52"/>
    <p:sldId id="329" r:id="rId53"/>
    <p:sldId id="331" r:id="rId54"/>
    <p:sldId id="333" r:id="rId55"/>
    <p:sldId id="334" r:id="rId56"/>
    <p:sldId id="335" r:id="rId57"/>
    <p:sldId id="336" r:id="rId58"/>
    <p:sldId id="338" r:id="rId59"/>
    <p:sldId id="339" r:id="rId60"/>
    <p:sldId id="340" r:id="rId61"/>
    <p:sldId id="341" r:id="rId62"/>
    <p:sldId id="342" r:id="rId63"/>
    <p:sldId id="337" r:id="rId64"/>
    <p:sldId id="332" r:id="rId65"/>
    <p:sldId id="347" r:id="rId66"/>
    <p:sldId id="348" r:id="rId67"/>
    <p:sldId id="330" r:id="rId68"/>
    <p:sldId id="344" r:id="rId69"/>
    <p:sldId id="346" r:id="rId70"/>
    <p:sldId id="345" r:id="rId71"/>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214DAC-4661-E657-7984-016086A13D08}" name="MUSTAPHA HANDAG" initials="MH" userId="65da9c394b8d928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01" autoAdjust="0"/>
  </p:normalViewPr>
  <p:slideViewPr>
    <p:cSldViewPr snapToGrid="0">
      <p:cViewPr varScale="1">
        <p:scale>
          <a:sx n="73" d="100"/>
          <a:sy n="73" d="100"/>
        </p:scale>
        <p:origin x="364" y="40"/>
      </p:cViewPr>
      <p:guideLst/>
    </p:cSldViewPr>
  </p:slideViewPr>
  <p:outlineViewPr>
    <p:cViewPr>
      <p:scale>
        <a:sx n="33" d="100"/>
        <a:sy n="33" d="100"/>
      </p:scale>
      <p:origin x="0" y="-11336"/>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86" d="100"/>
          <a:sy n="86" d="100"/>
        </p:scale>
        <p:origin x="3840"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handoutMaster" Target="handoutMasters/handoutMaster1.xml"/><Relationship Id="rId78"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818A03F-2903-4988-8A39-B47EED7E0742}" type="datetime1">
              <a:rPr lang="fr-FR" smtClean="0"/>
              <a:t>25/11/2024</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FB965AE-3611-4022-8F39-7F4C42BAF2F6}" type="slidenum">
              <a:rPr lang="fr-FR" smtClean="0"/>
              <a:t>‹N°›</a:t>
            </a:fld>
            <a:endParaRPr lang="fr-FR"/>
          </a:p>
        </p:txBody>
      </p:sp>
    </p:spTree>
    <p:extLst>
      <p:ext uri="{BB962C8B-B14F-4D97-AF65-F5344CB8AC3E}">
        <p14:creationId xmlns:p14="http://schemas.microsoft.com/office/powerpoint/2010/main" val="36574886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DA26C46C-E78D-4B91-B299-83EBBB0C34B1}" type="datetime1">
              <a:rPr lang="fr-FR" noProof="0" smtClean="0"/>
              <a:t>25/11/2024</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40A0A09-6FA2-432A-878F-290AC51C7288}" type="slidenum">
              <a:rPr lang="fr-FR" noProof="0" smtClean="0"/>
              <a:t>‹N°›</a:t>
            </a:fld>
            <a:endParaRPr lang="fr-FR" noProof="0"/>
          </a:p>
        </p:txBody>
      </p:sp>
    </p:spTree>
    <p:extLst>
      <p:ext uri="{BB962C8B-B14F-4D97-AF65-F5344CB8AC3E}">
        <p14:creationId xmlns:p14="http://schemas.microsoft.com/office/powerpoint/2010/main" val="300493663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E40A0A09-6FA2-432A-878F-290AC51C7288}" type="slidenum">
              <a:rPr lang="fr-FR" smtClean="0"/>
              <a:t>1</a:t>
            </a:fld>
            <a:endParaRPr lang="fr-FR"/>
          </a:p>
        </p:txBody>
      </p:sp>
    </p:spTree>
    <p:extLst>
      <p:ext uri="{BB962C8B-B14F-4D97-AF65-F5344CB8AC3E}">
        <p14:creationId xmlns:p14="http://schemas.microsoft.com/office/powerpoint/2010/main" val="2141113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rPr>
              <a:t>L'authentification dans les réseaux sans fil et mobiles est essentielle pour vérifier l'identité des utilisateurs ou appareils et assurer que seuls les autorisés accèdent au réseau. Cela renforce la sécurité face aux risques accrus, car les signaux diffusés dans l’espace sont plus vulnérables aux interceptions et attaques que dans les réseaux filaires.</a:t>
            </a:r>
            <a:endParaRPr lang="fr-FR" dirty="0"/>
          </a:p>
          <a:p>
            <a:endParaRPr lang="fr-MA" dirty="0"/>
          </a:p>
        </p:txBody>
      </p:sp>
      <p:sp>
        <p:nvSpPr>
          <p:cNvPr id="4" name="Espace réservé du numéro de diapositive 3"/>
          <p:cNvSpPr>
            <a:spLocks noGrp="1"/>
          </p:cNvSpPr>
          <p:nvPr>
            <p:ph type="sldNum" sz="quarter" idx="5"/>
          </p:nvPr>
        </p:nvSpPr>
        <p:spPr/>
        <p:txBody>
          <a:bodyPr/>
          <a:lstStyle/>
          <a:p>
            <a:pPr rtl="0"/>
            <a:fld id="{E40A0A09-6FA2-432A-878F-290AC51C7288}" type="slidenum">
              <a:rPr lang="fr-FR" noProof="0" smtClean="0"/>
              <a:t>2</a:t>
            </a:fld>
            <a:endParaRPr lang="fr-FR" noProof="0"/>
          </a:p>
        </p:txBody>
      </p:sp>
    </p:spTree>
    <p:extLst>
      <p:ext uri="{BB962C8B-B14F-4D97-AF65-F5344CB8AC3E}">
        <p14:creationId xmlns:p14="http://schemas.microsoft.com/office/powerpoint/2010/main" val="432388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effectLst/>
              </a:rPr>
              <a:t>Cette image présente un panorama des différentes technologies sans fil utilisées, classées selon leur portée. On distingue quatre catégories principales : </a:t>
            </a:r>
            <a:endParaRPr lang="fr-FR" dirty="0"/>
          </a:p>
          <a:p>
            <a:r>
              <a:rPr lang="fr-FR" dirty="0">
                <a:effectLst/>
              </a:rPr>
              <a:t>1 - </a:t>
            </a:r>
            <a:r>
              <a:rPr lang="fr-FR" b="1" dirty="0">
                <a:effectLst/>
              </a:rPr>
              <a:t>WPAN (Wireless </a:t>
            </a:r>
            <a:r>
              <a:rPr lang="fr-FR" b="1" dirty="0" err="1">
                <a:effectLst/>
              </a:rPr>
              <a:t>Personal</a:t>
            </a:r>
            <a:r>
              <a:rPr lang="fr-FR" b="1" dirty="0">
                <a:effectLst/>
              </a:rPr>
              <a:t> Area Network)</a:t>
            </a:r>
            <a:r>
              <a:rPr lang="fr-FR" dirty="0">
                <a:effectLst/>
              </a:rPr>
              <a:t> : Ce sont des réseaux personnels à courte portée, typiquement quelques mètres, comme le Bluetooth, </a:t>
            </a:r>
            <a:r>
              <a:rPr lang="fr-FR" dirty="0" err="1">
                <a:effectLst/>
              </a:rPr>
              <a:t>ZigBee</a:t>
            </a:r>
            <a:r>
              <a:rPr lang="fr-FR" dirty="0">
                <a:effectLst/>
              </a:rPr>
              <a:t>, ou NFC. Ils connectent des appareils proches, souvent pour des échanges rapides ou des applications domotiques. </a:t>
            </a:r>
            <a:endParaRPr lang="fr-FR" dirty="0"/>
          </a:p>
          <a:p>
            <a:r>
              <a:rPr lang="fr-FR" dirty="0">
                <a:effectLst/>
              </a:rPr>
              <a:t>2 - </a:t>
            </a:r>
            <a:r>
              <a:rPr lang="fr-FR" b="1" dirty="0">
                <a:effectLst/>
              </a:rPr>
              <a:t>WLAN (Wireless Local Area Network)</a:t>
            </a:r>
            <a:r>
              <a:rPr lang="fr-FR" dirty="0">
                <a:effectLst/>
              </a:rPr>
              <a:t> : Ici, on trouve le Wi-Fi, utilisé pour les réseaux locaux, généralement à l'échelle d'un bâtiment ou d'une maison, avec une portée d'environ 100 mètres. </a:t>
            </a:r>
            <a:endParaRPr lang="fr-FR" dirty="0"/>
          </a:p>
          <a:p>
            <a:r>
              <a:rPr lang="fr-FR" dirty="0">
                <a:effectLst/>
              </a:rPr>
              <a:t>3 - </a:t>
            </a:r>
            <a:r>
              <a:rPr lang="fr-FR" b="1" dirty="0">
                <a:effectLst/>
              </a:rPr>
              <a:t>WMAN (Wireless </a:t>
            </a:r>
            <a:r>
              <a:rPr lang="fr-FR" b="1" dirty="0" err="1">
                <a:effectLst/>
              </a:rPr>
              <a:t>Metropolitan</a:t>
            </a:r>
            <a:r>
              <a:rPr lang="fr-FR" b="1" dirty="0">
                <a:effectLst/>
              </a:rPr>
              <a:t> Area Network)</a:t>
            </a:r>
            <a:r>
              <a:rPr lang="fr-FR" dirty="0">
                <a:effectLst/>
              </a:rPr>
              <a:t> : Ce type de réseau, comme le </a:t>
            </a:r>
            <a:r>
              <a:rPr lang="fr-FR" dirty="0" err="1">
                <a:effectLst/>
              </a:rPr>
              <a:t>WiMAX</a:t>
            </a:r>
            <a:r>
              <a:rPr lang="fr-FR" dirty="0">
                <a:effectLst/>
              </a:rPr>
              <a:t>, couvre des zones métropolitaines ou des villes entières, avec une portée allant jusqu’à plusieurs kilomètres. </a:t>
            </a:r>
            <a:endParaRPr lang="fr-FR" dirty="0"/>
          </a:p>
          <a:p>
            <a:r>
              <a:rPr lang="fr-FR" dirty="0">
                <a:effectLst/>
              </a:rPr>
              <a:t>4 - </a:t>
            </a:r>
            <a:r>
              <a:rPr lang="fr-FR" b="1" dirty="0">
                <a:effectLst/>
              </a:rPr>
              <a:t>WWAN (Wireless Wide Area Network)</a:t>
            </a:r>
            <a:r>
              <a:rPr lang="fr-FR" dirty="0">
                <a:effectLst/>
              </a:rPr>
              <a:t> : Il s'agit des réseaux à très large portée, comme les technologies cellulaires (3G, 4G, LTE) et les réseaux LPWAN (</a:t>
            </a:r>
            <a:r>
              <a:rPr lang="fr-FR" dirty="0" err="1">
                <a:effectLst/>
              </a:rPr>
              <a:t>LoRaWAN</a:t>
            </a:r>
            <a:r>
              <a:rPr lang="fr-FR" dirty="0">
                <a:effectLst/>
              </a:rPr>
              <a:t>, Sigfox), qui permettent des connexions sur des distances de plusieurs kilomètres, voire mondiales.</a:t>
            </a:r>
            <a:endParaRPr lang="fr-FR" dirty="0"/>
          </a:p>
          <a:p>
            <a:endParaRPr lang="fr-MA"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rPr>
              <a:t>Chaque technologie est adaptée à des besoins spécifiques en termes de portée, consommation énergétique et débit.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MA" dirty="0"/>
          </a:p>
        </p:txBody>
      </p:sp>
      <p:sp>
        <p:nvSpPr>
          <p:cNvPr id="4" name="Espace réservé du numéro de diapositive 3"/>
          <p:cNvSpPr>
            <a:spLocks noGrp="1"/>
          </p:cNvSpPr>
          <p:nvPr>
            <p:ph type="sldNum" sz="quarter" idx="5"/>
          </p:nvPr>
        </p:nvSpPr>
        <p:spPr/>
        <p:txBody>
          <a:bodyPr/>
          <a:lstStyle/>
          <a:p>
            <a:pPr rtl="0"/>
            <a:fld id="{E40A0A09-6FA2-432A-878F-290AC51C7288}" type="slidenum">
              <a:rPr lang="fr-FR" noProof="0" smtClean="0"/>
              <a:t>3</a:t>
            </a:fld>
            <a:endParaRPr lang="fr-FR" noProof="0"/>
          </a:p>
        </p:txBody>
      </p:sp>
    </p:spTree>
    <p:extLst>
      <p:ext uri="{BB962C8B-B14F-4D97-AF65-F5344CB8AC3E}">
        <p14:creationId xmlns:p14="http://schemas.microsoft.com/office/powerpoint/2010/main" val="2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effectLst/>
              </a:rPr>
              <a:t>Le Wi-Fi est un réseau local sans fil (WLAN) qui connecte des appareils sur un périmètre limité, comme une maison ou un bureau. Basé sur les normes IEEE 802.11 (comme 802.11ac ou Wi-Fi 6), il utilise les fréquences 2,4 GHz et 5 GHz pour offrir une portée de 30 à 100 mètres et un débit pouvant atteindre plusieurs </a:t>
            </a:r>
            <a:r>
              <a:rPr lang="fr-FR" dirty="0" err="1">
                <a:effectLst/>
              </a:rPr>
              <a:t>Gbps</a:t>
            </a:r>
            <a:r>
              <a:rPr lang="fr-FR" dirty="0">
                <a:effectLst/>
              </a:rPr>
              <a:t>.</a:t>
            </a:r>
            <a:endParaRPr lang="fr-FR" dirty="0"/>
          </a:p>
          <a:p>
            <a:endParaRPr lang="fr-MA" dirty="0"/>
          </a:p>
        </p:txBody>
      </p:sp>
      <p:sp>
        <p:nvSpPr>
          <p:cNvPr id="4" name="Espace réservé du numéro de diapositive 3"/>
          <p:cNvSpPr>
            <a:spLocks noGrp="1"/>
          </p:cNvSpPr>
          <p:nvPr>
            <p:ph type="sldNum" sz="quarter" idx="5"/>
          </p:nvPr>
        </p:nvSpPr>
        <p:spPr/>
        <p:txBody>
          <a:bodyPr/>
          <a:lstStyle/>
          <a:p>
            <a:pPr rtl="0"/>
            <a:fld id="{E40A0A09-6FA2-432A-878F-290AC51C7288}" type="slidenum">
              <a:rPr lang="fr-FR" noProof="0" smtClean="0"/>
              <a:t>4</a:t>
            </a:fld>
            <a:endParaRPr lang="fr-FR" noProof="0"/>
          </a:p>
        </p:txBody>
      </p:sp>
    </p:spTree>
    <p:extLst>
      <p:ext uri="{BB962C8B-B14F-4D97-AF65-F5344CB8AC3E}">
        <p14:creationId xmlns:p14="http://schemas.microsoft.com/office/powerpoint/2010/main" val="111073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mj-lt"/>
              <a:buAutoNum type="arabicPeriod"/>
            </a:pPr>
            <a:r>
              <a:rPr lang="fr-FR" dirty="0">
                <a:effectLst/>
              </a:rPr>
              <a:t>Le client diffuse une requête pour sonder les réseaux présents dans le voisinage. </a:t>
            </a:r>
            <a:endParaRPr lang="fr-FR" dirty="0"/>
          </a:p>
          <a:p>
            <a:pPr>
              <a:buFont typeface="+mj-lt"/>
              <a:buAutoNum type="arabicPeriod"/>
            </a:pPr>
            <a:r>
              <a:rPr lang="fr-FR" dirty="0">
                <a:effectLst/>
              </a:rPr>
              <a:t>Les points d'accès présents dans la zone répondent. </a:t>
            </a:r>
            <a:endParaRPr lang="fr-FR" dirty="0"/>
          </a:p>
          <a:p>
            <a:pPr>
              <a:buFont typeface="+mj-lt"/>
              <a:buAutoNum type="arabicPeriod"/>
            </a:pPr>
            <a:r>
              <a:rPr lang="fr-FR" dirty="0">
                <a:effectLst/>
              </a:rPr>
              <a:t>Le client décide quel point d'accès utiliser et envoie une demande d'authentification. </a:t>
            </a:r>
            <a:endParaRPr lang="fr-FR" dirty="0"/>
          </a:p>
          <a:p>
            <a:pPr>
              <a:buFont typeface="+mj-lt"/>
              <a:buAutoNum type="arabicPeriod"/>
            </a:pPr>
            <a:r>
              <a:rPr lang="fr-FR" dirty="0">
                <a:effectLst/>
              </a:rPr>
              <a:t>Le point d'accès renvoie une réponse pour l'authentification. </a:t>
            </a:r>
            <a:endParaRPr lang="fr-FR" dirty="0"/>
          </a:p>
          <a:p>
            <a:pPr>
              <a:buFont typeface="+mj-lt"/>
              <a:buAutoNum type="arabicPeriod"/>
            </a:pPr>
            <a:r>
              <a:rPr lang="fr-FR" dirty="0">
                <a:effectLst/>
              </a:rPr>
              <a:t>Une fois l'authentification réussie, le client envoie une demande d'association avec le point d'accès. </a:t>
            </a:r>
            <a:endParaRPr lang="fr-FR" dirty="0"/>
          </a:p>
          <a:p>
            <a:pPr>
              <a:buFont typeface="+mj-lt"/>
              <a:buAutoNum type="arabicPeriod"/>
            </a:pPr>
            <a:r>
              <a:rPr lang="fr-FR" dirty="0">
                <a:effectLst/>
              </a:rPr>
              <a:t>Le point d'accès répond à cette demande d'association. </a:t>
            </a:r>
            <a:endParaRPr lang="fr-FR" dirty="0"/>
          </a:p>
          <a:p>
            <a:pPr>
              <a:buFont typeface="+mj-lt"/>
              <a:buAutoNum type="arabicPeriod"/>
            </a:pPr>
            <a:r>
              <a:rPr lang="fr-FR" dirty="0">
                <a:effectLst/>
              </a:rPr>
              <a:t>Le client peut maintenant utiliser le point d'accès pour accéder à Internet si toutes les étapes précédentes ont réussi.</a:t>
            </a:r>
            <a:endParaRPr lang="fr-FR" dirty="0"/>
          </a:p>
          <a:p>
            <a:endParaRPr lang="fr-MA" dirty="0"/>
          </a:p>
        </p:txBody>
      </p:sp>
      <p:sp>
        <p:nvSpPr>
          <p:cNvPr id="4" name="Espace réservé du numéro de diapositive 3"/>
          <p:cNvSpPr>
            <a:spLocks noGrp="1"/>
          </p:cNvSpPr>
          <p:nvPr>
            <p:ph type="sldNum" sz="quarter" idx="5"/>
          </p:nvPr>
        </p:nvSpPr>
        <p:spPr/>
        <p:txBody>
          <a:bodyPr/>
          <a:lstStyle/>
          <a:p>
            <a:pPr rtl="0"/>
            <a:fld id="{E40A0A09-6FA2-432A-878F-290AC51C7288}" type="slidenum">
              <a:rPr lang="fr-FR" noProof="0" smtClean="0"/>
              <a:t>6</a:t>
            </a:fld>
            <a:endParaRPr lang="fr-FR" noProof="0"/>
          </a:p>
        </p:txBody>
      </p:sp>
    </p:spTree>
    <p:extLst>
      <p:ext uri="{BB962C8B-B14F-4D97-AF65-F5344CB8AC3E}">
        <p14:creationId xmlns:p14="http://schemas.microsoft.com/office/powerpoint/2010/main" val="2079363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Char char="•"/>
            </a:pPr>
            <a:r>
              <a:rPr lang="fr-FR" b="1" dirty="0">
                <a:effectLst/>
              </a:rPr>
              <a:t>2G (GSM, CDMA)</a:t>
            </a:r>
            <a:r>
              <a:rPr lang="fr-FR" dirty="0">
                <a:effectLst/>
              </a:rPr>
              <a:t> : Lancée dans les années 90, la 2G est la première génération de réseaux numériques, utilisée pour les appels et les SMS. Elle offre des vitesses très faibles, autour de 64 kbps. </a:t>
            </a:r>
            <a:endParaRPr lang="fr-FR" dirty="0"/>
          </a:p>
          <a:p>
            <a:pPr>
              <a:buFont typeface="Arial" panose="020B0604020202020204" pitchFamily="34" charset="0"/>
              <a:buChar char="•"/>
            </a:pPr>
            <a:r>
              <a:rPr lang="fr-FR" b="1" dirty="0">
                <a:effectLst/>
              </a:rPr>
              <a:t>3G (UMTS, CDMA2000)</a:t>
            </a:r>
            <a:r>
              <a:rPr lang="fr-FR" dirty="0">
                <a:effectLst/>
              </a:rPr>
              <a:t> : Introduite dans les années 2000, elle permettait de transférer de petites quantités de données, permettant la navigation sur Internet et le téléchargement d'applications. Les débits allaient jusqu'à 2 Mbps. </a:t>
            </a:r>
            <a:endParaRPr lang="fr-FR" dirty="0"/>
          </a:p>
          <a:p>
            <a:pPr>
              <a:buFont typeface="Arial" panose="020B0604020202020204" pitchFamily="34" charset="0"/>
              <a:buChar char="•"/>
            </a:pPr>
            <a:r>
              <a:rPr lang="fr-FR" b="1" dirty="0">
                <a:effectLst/>
              </a:rPr>
              <a:t>4G (LTE, LTE-Advanced)</a:t>
            </a:r>
            <a:r>
              <a:rPr lang="fr-FR" dirty="0">
                <a:effectLst/>
              </a:rPr>
              <a:t> : Avec l'avènement de la 4G, les débits ont atteint jusqu'à 1 </a:t>
            </a:r>
            <a:r>
              <a:rPr lang="fr-FR" dirty="0" err="1">
                <a:effectLst/>
              </a:rPr>
              <a:t>Gbps</a:t>
            </a:r>
            <a:r>
              <a:rPr lang="fr-FR" dirty="0">
                <a:effectLst/>
              </a:rPr>
              <a:t> en téléchargement, rendant possible le streaming vidéo HD, les jeux en ligne et les appels vidéo. </a:t>
            </a:r>
            <a:endParaRPr lang="fr-FR" dirty="0"/>
          </a:p>
          <a:p>
            <a:pPr>
              <a:buFont typeface="Arial" panose="020B0604020202020204" pitchFamily="34" charset="0"/>
              <a:buChar char="•"/>
            </a:pPr>
            <a:r>
              <a:rPr lang="fr-FR" b="1" dirty="0">
                <a:effectLst/>
              </a:rPr>
              <a:t>5G</a:t>
            </a:r>
            <a:r>
              <a:rPr lang="fr-FR" dirty="0">
                <a:effectLst/>
              </a:rPr>
              <a:t> : La dernière génération de réseaux mobiles, elle offre des vitesses théoriques jusqu'à 10 </a:t>
            </a:r>
            <a:r>
              <a:rPr lang="fr-FR" dirty="0" err="1">
                <a:effectLst/>
              </a:rPr>
              <a:t>Gbps</a:t>
            </a:r>
            <a:r>
              <a:rPr lang="fr-FR" dirty="0">
                <a:effectLst/>
              </a:rPr>
              <a:t>, avec une latence extrêmement faible. Elle permet des applications avancées comme la réalité augmentée, les voitures connectées, et des réseaux denses d'objets connectés (IoT).</a:t>
            </a:r>
            <a:endParaRPr lang="fr-FR" dirty="0"/>
          </a:p>
          <a:p>
            <a:endParaRPr lang="fr-MA" dirty="0"/>
          </a:p>
        </p:txBody>
      </p:sp>
      <p:sp>
        <p:nvSpPr>
          <p:cNvPr id="4" name="Espace réservé du numéro de diapositive 3"/>
          <p:cNvSpPr>
            <a:spLocks noGrp="1"/>
          </p:cNvSpPr>
          <p:nvPr>
            <p:ph type="sldNum" sz="quarter" idx="5"/>
          </p:nvPr>
        </p:nvSpPr>
        <p:spPr/>
        <p:txBody>
          <a:bodyPr/>
          <a:lstStyle/>
          <a:p>
            <a:pPr rtl="0"/>
            <a:fld id="{E40A0A09-6FA2-432A-878F-290AC51C7288}" type="slidenum">
              <a:rPr lang="fr-FR" noProof="0" smtClean="0"/>
              <a:t>7</a:t>
            </a:fld>
            <a:endParaRPr lang="fr-FR" noProof="0"/>
          </a:p>
        </p:txBody>
      </p:sp>
    </p:spTree>
    <p:extLst>
      <p:ext uri="{BB962C8B-B14F-4D97-AF65-F5344CB8AC3E}">
        <p14:creationId xmlns:p14="http://schemas.microsoft.com/office/powerpoint/2010/main" val="1646926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effectLst/>
              </a:rPr>
              <a:t>WPA (Wi-Fi </a:t>
            </a:r>
            <a:r>
              <a:rPr lang="fr-FR" dirty="0" err="1">
                <a:effectLst/>
              </a:rPr>
              <a:t>Protected</a:t>
            </a:r>
            <a:r>
              <a:rPr lang="fr-FR" dirty="0">
                <a:effectLst/>
              </a:rPr>
              <a:t> Access) : protocole d'</a:t>
            </a:r>
            <a:r>
              <a:rPr lang="fr-FR" dirty="0" err="1">
                <a:effectLst/>
              </a:rPr>
              <a:t>authentication</a:t>
            </a:r>
            <a:r>
              <a:rPr lang="fr-FR" dirty="0">
                <a:effectLst/>
              </a:rPr>
              <a:t> </a:t>
            </a:r>
            <a:r>
              <a:rPr lang="fr-FR" dirty="0" err="1">
                <a:effectLst/>
              </a:rPr>
              <a:t>developpe</a:t>
            </a:r>
            <a:r>
              <a:rPr lang="fr-FR" dirty="0">
                <a:effectLst/>
              </a:rPr>
              <a:t> par la Wi-Fi Alliance pour </a:t>
            </a:r>
            <a:r>
              <a:rPr lang="fr-FR" dirty="0" err="1">
                <a:effectLst/>
              </a:rPr>
              <a:t>remedier</a:t>
            </a:r>
            <a:r>
              <a:rPr lang="fr-FR" dirty="0">
                <a:effectLst/>
              </a:rPr>
              <a:t> aux faiblesses </a:t>
            </a:r>
            <a:endParaRPr lang="fr-FR" dirty="0"/>
          </a:p>
          <a:p>
            <a:r>
              <a:rPr lang="fr-FR" dirty="0">
                <a:effectLst/>
              </a:rPr>
              <a:t>de WEP et servir d'</a:t>
            </a:r>
            <a:r>
              <a:rPr lang="fr-FR" dirty="0" err="1">
                <a:effectLst/>
              </a:rPr>
              <a:t>intermediaire</a:t>
            </a:r>
            <a:r>
              <a:rPr lang="fr-FR" dirty="0">
                <a:effectLst/>
              </a:rPr>
              <a:t> avant WPA2. </a:t>
            </a:r>
            <a:endParaRPr lang="fr-FR" dirty="0"/>
          </a:p>
          <a:p>
            <a:r>
              <a:rPr lang="fr-FR" dirty="0">
                <a:effectLst/>
              </a:rPr>
              <a:t>- </a:t>
            </a:r>
            <a:r>
              <a:rPr lang="fr-FR" dirty="0" err="1">
                <a:effectLst/>
              </a:rPr>
              <a:t>Concu</a:t>
            </a:r>
            <a:r>
              <a:rPr lang="fr-FR" dirty="0">
                <a:effectLst/>
              </a:rPr>
              <a:t> pour fonctionner avec le </a:t>
            </a:r>
            <a:r>
              <a:rPr lang="fr-FR" dirty="0" err="1">
                <a:effectLst/>
              </a:rPr>
              <a:t>meme</a:t>
            </a:r>
            <a:r>
              <a:rPr lang="fr-FR" dirty="0">
                <a:effectLst/>
              </a:rPr>
              <a:t> </a:t>
            </a:r>
            <a:r>
              <a:rPr lang="fr-FR" dirty="0" err="1">
                <a:effectLst/>
              </a:rPr>
              <a:t>materiel</a:t>
            </a:r>
            <a:r>
              <a:rPr lang="fr-FR" dirty="0">
                <a:effectLst/>
              </a:rPr>
              <a:t> que WEP mais avec un logiciel mis a jour. </a:t>
            </a:r>
            <a:endParaRPr lang="fr-FR" dirty="0"/>
          </a:p>
          <a:p>
            <a:pPr>
              <a:buFont typeface="Arial" panose="020B0604020202020204" pitchFamily="34" charset="0"/>
              <a:buChar char="•"/>
            </a:pPr>
            <a:r>
              <a:rPr lang="fr-FR" dirty="0">
                <a:effectLst/>
              </a:rPr>
              <a:t>Utilise RC4 avec une clé de 128 bits + 48 bits pour le vecteur d'initialisation. </a:t>
            </a:r>
            <a:endParaRPr lang="fr-FR" dirty="0"/>
          </a:p>
          <a:p>
            <a:pPr>
              <a:buFont typeface="Arial" panose="020B0604020202020204" pitchFamily="34" charset="0"/>
              <a:buChar char="•"/>
            </a:pPr>
            <a:r>
              <a:rPr lang="fr-FR" dirty="0" err="1">
                <a:effectLst/>
              </a:rPr>
              <a:t>Implemente</a:t>
            </a:r>
            <a:r>
              <a:rPr lang="fr-FR" dirty="0">
                <a:effectLst/>
              </a:rPr>
              <a:t> le protocole TKIP pour contrer certaines faiblesses </a:t>
            </a:r>
            <a:r>
              <a:rPr lang="fr-FR" dirty="0" err="1">
                <a:effectLst/>
              </a:rPr>
              <a:t>rencontrees</a:t>
            </a:r>
            <a:r>
              <a:rPr lang="fr-FR" dirty="0">
                <a:effectLst/>
              </a:rPr>
              <a:t> par WEP.</a:t>
            </a:r>
            <a:endParaRPr lang="fr-FR" dirty="0"/>
          </a:p>
          <a:p>
            <a:endParaRPr lang="fr-FR" dirty="0"/>
          </a:p>
          <a:p>
            <a:endParaRPr lang="fr-FR" dirty="0"/>
          </a:p>
          <a:p>
            <a:endParaRPr lang="fr-FR" dirty="0"/>
          </a:p>
          <a:p>
            <a:r>
              <a:rPr lang="fr-FR" dirty="0"/>
              <a:t>La méthode de chiffrement WPA fait appel au protocole TKIP (Temporal Key </a:t>
            </a:r>
            <a:r>
              <a:rPr lang="fr-FR" dirty="0" err="1"/>
              <a:t>Integrity</a:t>
            </a:r>
            <a:r>
              <a:rPr lang="fr-FR" dirty="0"/>
              <a:t> Protocol). TKIP comprend une fonction de mélange « par paquet », un contrôle d'intégrité du message, un vecteur d'initialisation étendu et un mécanisme de recodage (re-</a:t>
            </a:r>
            <a:r>
              <a:rPr lang="fr-FR" dirty="0" err="1"/>
              <a:t>keying</a:t>
            </a:r>
            <a:r>
              <a:rPr lang="fr-FR" dirty="0"/>
              <a:t>). La norme WPA assure une authentification utilisateur robuste fondée sur le standard 802.1x et le protocole EAP (Extensible </a:t>
            </a:r>
            <a:r>
              <a:rPr lang="fr-FR" dirty="0" err="1"/>
              <a:t>Authentication</a:t>
            </a:r>
            <a:r>
              <a:rPr lang="fr-FR" dirty="0"/>
              <a:t> Protocol). Pour authentifier l'utilisateur, cette norme s'appuie sur un serveur d'authentification centralisé, tel que RADIUS.</a:t>
            </a:r>
            <a:endParaRPr lang="fr-MA" dirty="0"/>
          </a:p>
        </p:txBody>
      </p:sp>
      <p:sp>
        <p:nvSpPr>
          <p:cNvPr id="4" name="Espace réservé du numéro de diapositive 3"/>
          <p:cNvSpPr>
            <a:spLocks noGrp="1"/>
          </p:cNvSpPr>
          <p:nvPr>
            <p:ph type="sldNum" sz="quarter" idx="5"/>
          </p:nvPr>
        </p:nvSpPr>
        <p:spPr/>
        <p:txBody>
          <a:bodyPr/>
          <a:lstStyle/>
          <a:p>
            <a:pPr rtl="0"/>
            <a:fld id="{E40A0A09-6FA2-432A-878F-290AC51C7288}" type="slidenum">
              <a:rPr lang="fr-FR" noProof="0" smtClean="0"/>
              <a:t>11</a:t>
            </a:fld>
            <a:endParaRPr lang="fr-FR" noProof="0"/>
          </a:p>
        </p:txBody>
      </p:sp>
    </p:spTree>
    <p:extLst>
      <p:ext uri="{BB962C8B-B14F-4D97-AF65-F5344CB8AC3E}">
        <p14:creationId xmlns:p14="http://schemas.microsoft.com/office/powerpoint/2010/main" val="1617901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WPA2 introduit plusieurs fonctionnalités de sécurité avancées et normes de cryptage qui renforcent la protection des réseaux sans fil. Il utilise l'Advanced </a:t>
            </a:r>
            <a:r>
              <a:rPr lang="fr-FR" dirty="0" err="1"/>
              <a:t>Encryption</a:t>
            </a:r>
            <a:r>
              <a:rPr lang="fr-FR" dirty="0"/>
              <a:t> Standard (AES), un module cryptographique approuvé par le gouvernement, qui est plus sécurisé et plus complexe que le Temporal Key </a:t>
            </a:r>
            <a:r>
              <a:rPr lang="fr-FR" dirty="0" err="1"/>
              <a:t>Integrity</a:t>
            </a:r>
            <a:r>
              <a:rPr lang="fr-FR" dirty="0"/>
              <a:t> Protocol (TKIP) utilisé dans WPA. WPA2 comprend également un mode de clé pré-partagée (PSK), connu sous le nom de WPA2-PSK, qui simplifie la configuration pour les utilisateurs particuliers tout en offrant un haut niveau de sécurité. </a:t>
            </a:r>
            <a:endParaRPr lang="fr-MA" dirty="0"/>
          </a:p>
        </p:txBody>
      </p:sp>
      <p:sp>
        <p:nvSpPr>
          <p:cNvPr id="4" name="Espace réservé du numéro de diapositive 3"/>
          <p:cNvSpPr>
            <a:spLocks noGrp="1"/>
          </p:cNvSpPr>
          <p:nvPr>
            <p:ph type="sldNum" sz="quarter" idx="5"/>
          </p:nvPr>
        </p:nvSpPr>
        <p:spPr/>
        <p:txBody>
          <a:bodyPr/>
          <a:lstStyle/>
          <a:p>
            <a:pPr rtl="0"/>
            <a:fld id="{E40A0A09-6FA2-432A-878F-290AC51C7288}" type="slidenum">
              <a:rPr lang="fr-FR" noProof="0" smtClean="0"/>
              <a:t>12</a:t>
            </a:fld>
            <a:endParaRPr lang="fr-FR" noProof="0"/>
          </a:p>
        </p:txBody>
      </p:sp>
    </p:spTree>
    <p:extLst>
      <p:ext uri="{BB962C8B-B14F-4D97-AF65-F5344CB8AC3E}">
        <p14:creationId xmlns:p14="http://schemas.microsoft.com/office/powerpoint/2010/main" val="1911775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WPA3 introduit plusieurs améliorations de sécurité clés par rapport à WPA2. Le plus notable d'entre eux est l'authentification simultanée des égaux (SAE), qui remplace la méthode Pre-</a:t>
            </a:r>
            <a:r>
              <a:rPr lang="fr-FR" dirty="0" err="1"/>
              <a:t>Shared</a:t>
            </a:r>
            <a:r>
              <a:rPr lang="fr-FR" dirty="0"/>
              <a:t> Key (PSK) utilisée dans WPA2, la rendant plus résiliente contre les attaques par dictionnaire hors ligne. Une autre amélioration significative est l'introduction d'une suite de sécurité 192 bits alignée sur la suite CNSA (Commercial National Security </a:t>
            </a:r>
            <a:r>
              <a:rPr lang="fr-FR" dirty="0" err="1"/>
              <a:t>Algorithm</a:t>
            </a:r>
            <a:r>
              <a:rPr lang="fr-FR" dirty="0"/>
              <a:t>), qui offre un niveau de protection plus élevé pour les réseaux transmettant des données sensibles. </a:t>
            </a:r>
            <a:endParaRPr lang="fr-MA" dirty="0"/>
          </a:p>
        </p:txBody>
      </p:sp>
      <p:sp>
        <p:nvSpPr>
          <p:cNvPr id="4" name="Espace réservé du numéro de diapositive 3"/>
          <p:cNvSpPr>
            <a:spLocks noGrp="1"/>
          </p:cNvSpPr>
          <p:nvPr>
            <p:ph type="sldNum" sz="quarter" idx="5"/>
          </p:nvPr>
        </p:nvSpPr>
        <p:spPr/>
        <p:txBody>
          <a:bodyPr/>
          <a:lstStyle/>
          <a:p>
            <a:pPr rtl="0"/>
            <a:fld id="{E40A0A09-6FA2-432A-878F-290AC51C7288}" type="slidenum">
              <a:rPr lang="fr-FR" noProof="0" smtClean="0"/>
              <a:t>13</a:t>
            </a:fld>
            <a:endParaRPr lang="fr-FR" noProof="0"/>
          </a:p>
        </p:txBody>
      </p:sp>
    </p:spTree>
    <p:extLst>
      <p:ext uri="{BB962C8B-B14F-4D97-AF65-F5344CB8AC3E}">
        <p14:creationId xmlns:p14="http://schemas.microsoft.com/office/powerpoint/2010/main" val="25242671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7" name="Groupe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orme libre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re 1"/>
          <p:cNvSpPr>
            <a:spLocks noGrp="1"/>
          </p:cNvSpPr>
          <p:nvPr>
            <p:ph type="ctrTitle"/>
          </p:nvPr>
        </p:nvSpPr>
        <p:spPr>
          <a:xfrm>
            <a:off x="1154955" y="2099733"/>
            <a:ext cx="8825658" cy="2677648"/>
          </a:xfrm>
        </p:spPr>
        <p:txBody>
          <a:bodyPr rtlCol="0" anchor="b"/>
          <a:lstStyle>
            <a:lvl1pPr>
              <a:defRPr sz="5400"/>
            </a:lvl1pPr>
          </a:lstStyle>
          <a:p>
            <a:pPr rtl="0"/>
            <a:r>
              <a:rPr lang="fr-FR" noProof="0"/>
              <a:t>Modifiez le style du titre</a:t>
            </a:r>
          </a:p>
        </p:txBody>
      </p:sp>
      <p:sp>
        <p:nvSpPr>
          <p:cNvPr id="3" name="Sous-titre 2"/>
          <p:cNvSpPr>
            <a:spLocks noGrp="1"/>
          </p:cNvSpPr>
          <p:nvPr>
            <p:ph type="subTitle" idx="1"/>
          </p:nvPr>
        </p:nvSpPr>
        <p:spPr bwMode="gray">
          <a:xfrm>
            <a:off x="1154955" y="4777380"/>
            <a:ext cx="8825658" cy="861420"/>
          </a:xfrm>
        </p:spPr>
        <p:txBody>
          <a:bodyPr rtlCol="0"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4" name="Espace réservé de la date 3"/>
          <p:cNvSpPr>
            <a:spLocks noGrp="1"/>
          </p:cNvSpPr>
          <p:nvPr>
            <p:ph type="dt" sz="half" idx="10"/>
          </p:nvPr>
        </p:nvSpPr>
        <p:spPr bwMode="gray">
          <a:xfrm rot="5400000">
            <a:off x="10158984" y="1792224"/>
            <a:ext cx="990599" cy="304799"/>
          </a:xfrm>
        </p:spPr>
        <p:txBody>
          <a:bodyPr rtlCol="0" anchor="t"/>
          <a:lstStyle>
            <a:lvl1pPr algn="l">
              <a:defRPr b="0" i="0">
                <a:solidFill>
                  <a:schemeClr val="bg1">
                    <a:alpha val="60000"/>
                  </a:schemeClr>
                </a:solidFill>
              </a:defRPr>
            </a:lvl1pPr>
          </a:lstStyle>
          <a:p>
            <a:pPr rtl="0"/>
            <a:fld id="{95EE2156-B3C6-4E0B-8F61-CD40DCB39070}" type="datetime1">
              <a:rPr lang="fr-FR" noProof="0" smtClean="0"/>
              <a:t>25/11/2024</a:t>
            </a:fld>
            <a:endParaRPr lang="fr-FR" noProof="0"/>
          </a:p>
        </p:txBody>
      </p:sp>
      <p:sp>
        <p:nvSpPr>
          <p:cNvPr id="5" name="Espace réservé du pied de page 4"/>
          <p:cNvSpPr>
            <a:spLocks noGrp="1"/>
          </p:cNvSpPr>
          <p:nvPr>
            <p:ph type="ftr" sz="quarter" idx="11"/>
          </p:nvPr>
        </p:nvSpPr>
        <p:spPr bwMode="gray">
          <a:xfrm rot="5400000">
            <a:off x="8951976" y="3227832"/>
            <a:ext cx="3859795" cy="304801"/>
          </a:xfrm>
        </p:spPr>
        <p:txBody>
          <a:bodyPr rtlCol="0"/>
          <a:lstStyle>
            <a:lvl1pPr>
              <a:defRPr b="0" i="0">
                <a:solidFill>
                  <a:schemeClr val="bg1">
                    <a:alpha val="60000"/>
                  </a:schemeClr>
                </a:solidFill>
              </a:defRPr>
            </a:lvl1pPr>
          </a:lstStyle>
          <a:p>
            <a:pPr rtl="0"/>
            <a:endParaRPr lang="fr-FR" noProof="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Espace réservé du numéro de diapositive 5"/>
          <p:cNvSpPr>
            <a:spLocks noGrp="1"/>
          </p:cNvSpPr>
          <p:nvPr>
            <p:ph type="sldNum" sz="quarter" idx="12"/>
          </p:nvPr>
        </p:nvSpPr>
        <p:spPr>
          <a:xfrm>
            <a:off x="10352540" y="295729"/>
            <a:ext cx="838199" cy="767687"/>
          </a:xfrm>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grpSp>
        <p:nvGrpSpPr>
          <p:cNvPr id="9" name="Groupe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e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e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e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e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e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orme libre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orme libre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orme libre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re 1"/>
          <p:cNvSpPr>
            <a:spLocks noGrp="1"/>
          </p:cNvSpPr>
          <p:nvPr>
            <p:ph type="title"/>
          </p:nvPr>
        </p:nvSpPr>
        <p:spPr>
          <a:xfrm>
            <a:off x="1154954" y="4969927"/>
            <a:ext cx="8825659" cy="566738"/>
          </a:xfrm>
        </p:spPr>
        <p:txBody>
          <a:bodyPr rtlCol="0" anchor="b">
            <a:normAutofit/>
          </a:bodyPr>
          <a:lstStyle>
            <a:lvl1pPr algn="l">
              <a:defRPr sz="2400" b="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54954" y="5536665"/>
            <a:ext cx="8825658" cy="493712"/>
          </a:xfrm>
        </p:spPr>
        <p:txBody>
          <a:bodyPr rtlCol="0">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C3A00AE6-C55A-4156-864F-710751817F9C}" type="datetime1">
              <a:rPr lang="fr-FR" noProof="0" smtClean="0"/>
              <a:t>25/11/2024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re et légende">
    <p:spTree>
      <p:nvGrpSpPr>
        <p:cNvPr id="1" name=""/>
        <p:cNvGrpSpPr/>
        <p:nvPr/>
      </p:nvGrpSpPr>
      <p:grpSpPr>
        <a:xfrm>
          <a:off x="0" y="0"/>
          <a:ext cx="0" cy="0"/>
          <a:chOff x="0" y="0"/>
          <a:chExt cx="0" cy="0"/>
        </a:xfrm>
      </p:grpSpPr>
      <p:grpSp>
        <p:nvGrpSpPr>
          <p:cNvPr id="7" name="Groupe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e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e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e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e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e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orme libre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orme libre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orme libre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re 1"/>
          <p:cNvSpPr>
            <a:spLocks noGrp="1"/>
          </p:cNvSpPr>
          <p:nvPr>
            <p:ph type="title"/>
          </p:nvPr>
        </p:nvSpPr>
        <p:spPr>
          <a:xfrm>
            <a:off x="1148798" y="1063417"/>
            <a:ext cx="8831816" cy="1372986"/>
          </a:xfrm>
        </p:spPr>
        <p:txBody>
          <a:bodyPr rtlCol="0"/>
          <a:lstStyle>
            <a:lvl1pPr>
              <a:defRPr sz="4000"/>
            </a:lvl1pPr>
          </a:lstStyle>
          <a:p>
            <a:pPr rtl="0"/>
            <a:r>
              <a:rPr lang="fr-FR" noProof="0"/>
              <a:t>Modifiez le style du titre</a:t>
            </a:r>
          </a:p>
        </p:txBody>
      </p:sp>
      <p:sp>
        <p:nvSpPr>
          <p:cNvPr id="8" name="Espace réservé du texte 3"/>
          <p:cNvSpPr>
            <a:spLocks noGrp="1"/>
          </p:cNvSpPr>
          <p:nvPr>
            <p:ph type="body" sz="half" idx="2" hasCustomPrompt="1"/>
          </p:nvPr>
        </p:nvSpPr>
        <p:spPr>
          <a:xfrm>
            <a:off x="1154954" y="3543300"/>
            <a:ext cx="8825659" cy="2476500"/>
          </a:xfrm>
        </p:spPr>
        <p:txBody>
          <a:bodyPr rtlCol="0"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4" name="Espace réservé de la date 3"/>
          <p:cNvSpPr>
            <a:spLocks noGrp="1"/>
          </p:cNvSpPr>
          <p:nvPr>
            <p:ph type="dt" sz="half" idx="10"/>
          </p:nvPr>
        </p:nvSpPr>
        <p:spPr/>
        <p:txBody>
          <a:bodyPr rtlCol="0"/>
          <a:lstStyle/>
          <a:p>
            <a:pPr rtl="0"/>
            <a:fld id="{114FA05D-2CE4-43E6-8FF6-170B76BEE229}" type="datetime1">
              <a:rPr lang="fr-FR" noProof="0" smtClean="0"/>
              <a:t>25/11/2024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tion avec légende">
    <p:spTree>
      <p:nvGrpSpPr>
        <p:cNvPr id="1" name=""/>
        <p:cNvGrpSpPr/>
        <p:nvPr/>
      </p:nvGrpSpPr>
      <p:grpSpPr>
        <a:xfrm>
          <a:off x="0" y="0"/>
          <a:ext cx="0" cy="0"/>
          <a:chOff x="0" y="0"/>
          <a:chExt cx="0" cy="0"/>
        </a:xfrm>
      </p:grpSpPr>
      <p:grpSp>
        <p:nvGrpSpPr>
          <p:cNvPr id="3" name="Groupe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e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e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e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e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e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orme libre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orme libre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orme libre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Zone de texte 15"/>
          <p:cNvSpPr txBox="1"/>
          <p:nvPr/>
        </p:nvSpPr>
        <p:spPr bwMode="gray">
          <a:xfrm>
            <a:off x="881566" y="607336"/>
            <a:ext cx="801912" cy="1569660"/>
          </a:xfrm>
          <a:prstGeom prst="rect">
            <a:avLst/>
          </a:prstGeom>
          <a:noFill/>
        </p:spPr>
        <p:txBody>
          <a:bodyPr wrap="square" rtlCol="0">
            <a:spAutoFit/>
          </a:bodyPr>
          <a:lstStyle/>
          <a:p>
            <a:pPr algn="r" rtl="0"/>
            <a:r>
              <a:rPr lang="fr-FR" sz="9600" b="0" i="0" noProof="0">
                <a:solidFill>
                  <a:schemeClr val="accent1">
                    <a:lumMod val="60000"/>
                    <a:lumOff val="40000"/>
                  </a:schemeClr>
                </a:solidFill>
                <a:latin typeface="Arial"/>
                <a:cs typeface="Arial"/>
              </a:rPr>
              <a:t>“</a:t>
            </a:r>
          </a:p>
        </p:txBody>
      </p:sp>
      <p:sp>
        <p:nvSpPr>
          <p:cNvPr id="13" name="Zone de texte 12"/>
          <p:cNvSpPr txBox="1"/>
          <p:nvPr/>
        </p:nvSpPr>
        <p:spPr bwMode="gray">
          <a:xfrm>
            <a:off x="9884458" y="2613787"/>
            <a:ext cx="652763" cy="1569660"/>
          </a:xfrm>
          <a:prstGeom prst="rect">
            <a:avLst/>
          </a:prstGeom>
          <a:noFill/>
        </p:spPr>
        <p:txBody>
          <a:bodyPr wrap="square" rtlCol="0">
            <a:spAutoFit/>
          </a:bodyPr>
          <a:lstStyle/>
          <a:p>
            <a:pPr algn="r" rtl="0"/>
            <a:r>
              <a:rPr lang="fr-FR" sz="9600" b="0" i="0" noProof="0">
                <a:solidFill>
                  <a:schemeClr val="accent1">
                    <a:lumMod val="60000"/>
                    <a:lumOff val="40000"/>
                  </a:schemeClr>
                </a:solidFill>
                <a:latin typeface="Arial"/>
                <a:cs typeface="Arial"/>
              </a:rPr>
              <a:t>”</a:t>
            </a:r>
          </a:p>
        </p:txBody>
      </p:sp>
      <p:sp>
        <p:nvSpPr>
          <p:cNvPr id="2" name="Titre 1"/>
          <p:cNvSpPr>
            <a:spLocks noGrp="1"/>
          </p:cNvSpPr>
          <p:nvPr>
            <p:ph type="title" hasCustomPrompt="1"/>
          </p:nvPr>
        </p:nvSpPr>
        <p:spPr>
          <a:xfrm>
            <a:off x="1581878" y="982134"/>
            <a:ext cx="8453906" cy="2696632"/>
          </a:xfrm>
        </p:spPr>
        <p:txBody>
          <a:bodyPr rtlCol="0"/>
          <a:lstStyle>
            <a:lvl1pPr>
              <a:defRPr sz="4000"/>
            </a:lvl1pPr>
          </a:lstStyle>
          <a:p>
            <a:pPr rtl="0"/>
            <a:r>
              <a:rPr lang="fr-FR" noProof="0"/>
              <a:t>Modifiez le style du titre du masque</a:t>
            </a:r>
          </a:p>
        </p:txBody>
      </p:sp>
      <p:sp>
        <p:nvSpPr>
          <p:cNvPr id="14" name="Espace réservé du texte 3"/>
          <p:cNvSpPr>
            <a:spLocks noGrp="1"/>
          </p:cNvSpPr>
          <p:nvPr>
            <p:ph type="body" sz="half" idx="13" hasCustomPrompt="1"/>
          </p:nvPr>
        </p:nvSpPr>
        <p:spPr bwMode="gray">
          <a:xfrm>
            <a:off x="1945945" y="3678766"/>
            <a:ext cx="7731219" cy="342174"/>
          </a:xfrm>
        </p:spPr>
        <p:txBody>
          <a:bodyPr rtlCol="0"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10" name="Espace réservé du texte 3"/>
          <p:cNvSpPr>
            <a:spLocks noGrp="1"/>
          </p:cNvSpPr>
          <p:nvPr>
            <p:ph type="body" sz="half" idx="2" hasCustomPrompt="1"/>
          </p:nvPr>
        </p:nvSpPr>
        <p:spPr>
          <a:xfrm>
            <a:off x="1154954" y="5029199"/>
            <a:ext cx="9244897" cy="997857"/>
          </a:xfrm>
        </p:spPr>
        <p:txBody>
          <a:bodyPr rtlCol="0"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B0713BFC-A97B-4FFF-A1F2-CF50C7B1B50D}" type="datetime1">
              <a:rPr lang="fr-FR" noProof="0" smtClean="0"/>
              <a:t>25/11/2024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e professionnelle">
    <p:spTree>
      <p:nvGrpSpPr>
        <p:cNvPr id="1" name=""/>
        <p:cNvGrpSpPr/>
        <p:nvPr/>
      </p:nvGrpSpPr>
      <p:grpSpPr>
        <a:xfrm>
          <a:off x="0" y="0"/>
          <a:ext cx="0" cy="0"/>
          <a:chOff x="0" y="0"/>
          <a:chExt cx="0" cy="0"/>
        </a:xfrm>
      </p:grpSpPr>
      <p:grpSp>
        <p:nvGrpSpPr>
          <p:cNvPr id="9" name="Groupe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e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e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e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e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e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orme libre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orme libre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orme libre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re 1"/>
          <p:cNvSpPr>
            <a:spLocks noGrp="1"/>
          </p:cNvSpPr>
          <p:nvPr>
            <p:ph type="title"/>
          </p:nvPr>
        </p:nvSpPr>
        <p:spPr>
          <a:xfrm>
            <a:off x="1154954" y="2370667"/>
            <a:ext cx="8825660" cy="1822514"/>
          </a:xfrm>
        </p:spPr>
        <p:txBody>
          <a:bodyPr rtlCol="0" anchor="b"/>
          <a:lstStyle>
            <a:lvl1pPr algn="l">
              <a:defRPr sz="4000" b="0" cap="none"/>
            </a:lvl1pPr>
          </a:lstStyle>
          <a:p>
            <a:pPr rtl="0"/>
            <a:r>
              <a:rPr lang="fr-FR" noProof="0"/>
              <a:t>Modifiez le style du titre</a:t>
            </a:r>
          </a:p>
        </p:txBody>
      </p:sp>
      <p:sp>
        <p:nvSpPr>
          <p:cNvPr id="3" name="Espace réservé du texte 2"/>
          <p:cNvSpPr>
            <a:spLocks noGrp="1"/>
          </p:cNvSpPr>
          <p:nvPr>
            <p:ph type="body" idx="1" hasCustomPrompt="1"/>
          </p:nvPr>
        </p:nvSpPr>
        <p:spPr>
          <a:xfrm>
            <a:off x="1154954" y="5024967"/>
            <a:ext cx="8825659" cy="860400"/>
          </a:xfrm>
        </p:spPr>
        <p:txBody>
          <a:bodyPr rtlCol="0"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a:t>
            </a:r>
          </a:p>
        </p:txBody>
      </p:sp>
      <p:sp>
        <p:nvSpPr>
          <p:cNvPr id="4" name="Espace réservé de la date 3"/>
          <p:cNvSpPr>
            <a:spLocks noGrp="1"/>
          </p:cNvSpPr>
          <p:nvPr>
            <p:ph type="dt" sz="half" idx="10"/>
          </p:nvPr>
        </p:nvSpPr>
        <p:spPr/>
        <p:txBody>
          <a:bodyPr rtlCol="0"/>
          <a:lstStyle/>
          <a:p>
            <a:pPr rtl="0"/>
            <a:fld id="{2AF588F9-B0DC-49D5-83A8-F98C166F707C}" type="datetime1">
              <a:rPr lang="fr-FR" noProof="0" smtClean="0"/>
              <a:t>25/11/2024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re 1"/>
          <p:cNvSpPr>
            <a:spLocks noGrp="1"/>
          </p:cNvSpPr>
          <p:nvPr>
            <p:ph type="title"/>
          </p:nvPr>
        </p:nvSpPr>
        <p:spPr>
          <a:xfrm>
            <a:off x="1154954" y="973668"/>
            <a:ext cx="8825659" cy="706964"/>
          </a:xfrm>
        </p:spPr>
        <p:txBody>
          <a:bodyPr rtlCol="0"/>
          <a:lstStyle>
            <a:lvl1pPr>
              <a:defRPr sz="3600"/>
            </a:lvl1pPr>
          </a:lstStyle>
          <a:p>
            <a:pPr rtl="0"/>
            <a:r>
              <a:rPr lang="fr-FR" noProof="0"/>
              <a:t>Modifiez le style du titre</a:t>
            </a:r>
          </a:p>
        </p:txBody>
      </p:sp>
      <p:sp>
        <p:nvSpPr>
          <p:cNvPr id="3" name="Espace réservé du texte 2"/>
          <p:cNvSpPr>
            <a:spLocks noGrp="1"/>
          </p:cNvSpPr>
          <p:nvPr>
            <p:ph type="body" idx="1" hasCustomPrompt="1"/>
          </p:nvPr>
        </p:nvSpPr>
        <p:spPr>
          <a:xfrm>
            <a:off x="1154954" y="2603502"/>
            <a:ext cx="3141878" cy="576262"/>
          </a:xfrm>
        </p:spPr>
        <p:txBody>
          <a:bodyPr rtlCol="0"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6" name="Espace réservé du texte 3"/>
          <p:cNvSpPr>
            <a:spLocks noGrp="1"/>
          </p:cNvSpPr>
          <p:nvPr>
            <p:ph type="body" sz="half" idx="15" hasCustomPrompt="1"/>
          </p:nvPr>
        </p:nvSpPr>
        <p:spPr>
          <a:xfrm>
            <a:off x="1154953" y="3179764"/>
            <a:ext cx="3141879" cy="284729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u texte 4"/>
          <p:cNvSpPr>
            <a:spLocks noGrp="1"/>
          </p:cNvSpPr>
          <p:nvPr>
            <p:ph type="body" sz="quarter" idx="3" hasCustomPrompt="1"/>
          </p:nvPr>
        </p:nvSpPr>
        <p:spPr>
          <a:xfrm>
            <a:off x="4512721" y="2603500"/>
            <a:ext cx="3147009" cy="576262"/>
          </a:xfrm>
        </p:spPr>
        <p:txBody>
          <a:bodyPr rtlCol="0"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9" name="Espace réservé du texte 3"/>
          <p:cNvSpPr>
            <a:spLocks noGrp="1"/>
          </p:cNvSpPr>
          <p:nvPr>
            <p:ph type="body" sz="half" idx="16" hasCustomPrompt="1"/>
          </p:nvPr>
        </p:nvSpPr>
        <p:spPr>
          <a:xfrm>
            <a:off x="4512721" y="3179763"/>
            <a:ext cx="3147009" cy="284729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14" name="Espace réservé du texte 4"/>
          <p:cNvSpPr>
            <a:spLocks noGrp="1"/>
          </p:cNvSpPr>
          <p:nvPr>
            <p:ph type="body" sz="quarter" idx="13" hasCustomPrompt="1"/>
          </p:nvPr>
        </p:nvSpPr>
        <p:spPr>
          <a:xfrm>
            <a:off x="7888135" y="2603501"/>
            <a:ext cx="3145730" cy="576262"/>
          </a:xfrm>
        </p:spPr>
        <p:txBody>
          <a:bodyPr rtlCol="0"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20" name="Espace réservé du texte 3"/>
          <p:cNvSpPr>
            <a:spLocks noGrp="1"/>
          </p:cNvSpPr>
          <p:nvPr>
            <p:ph type="body" sz="half" idx="17" hasCustomPrompt="1"/>
          </p:nvPr>
        </p:nvSpPr>
        <p:spPr>
          <a:xfrm>
            <a:off x="7888329" y="3179762"/>
            <a:ext cx="3145536" cy="284729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cxnSp>
        <p:nvCxnSpPr>
          <p:cNvPr id="17" name="Connecteur droit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Connecteur droit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Espace réservé de la date 6"/>
          <p:cNvSpPr>
            <a:spLocks noGrp="1"/>
          </p:cNvSpPr>
          <p:nvPr>
            <p:ph type="dt" sz="half" idx="10"/>
          </p:nvPr>
        </p:nvSpPr>
        <p:spPr>
          <a:xfrm>
            <a:off x="10653104" y="6391838"/>
            <a:ext cx="990599" cy="304799"/>
          </a:xfrm>
        </p:spPr>
        <p:txBody>
          <a:bodyPr rtlCol="0"/>
          <a:lstStyle/>
          <a:p>
            <a:pPr rtl="0"/>
            <a:fld id="{8B55C659-B595-498F-B9F4-9CD2C87E93FB}" type="datetime1">
              <a:rPr lang="fr-FR" noProof="0" smtClean="0"/>
              <a:t>25/11/2024</a:t>
            </a:fld>
            <a:endParaRPr lang="fr-FR" noProof="0"/>
          </a:p>
        </p:txBody>
      </p:sp>
      <p:sp>
        <p:nvSpPr>
          <p:cNvPr id="8" name="Espace réservé du pied de page 7"/>
          <p:cNvSpPr>
            <a:spLocks noGrp="1"/>
          </p:cNvSpPr>
          <p:nvPr>
            <p:ph type="ftr" sz="quarter" idx="11"/>
          </p:nvPr>
        </p:nvSpPr>
        <p:spPr>
          <a:xfrm>
            <a:off x="561110" y="6391838"/>
            <a:ext cx="3859795" cy="304801"/>
          </a:xfrm>
        </p:spPr>
        <p:txBody>
          <a:bodyPr rtlCol="0"/>
          <a:lstStyle/>
          <a:p>
            <a:pPr rtl="0"/>
            <a:endParaRPr lang="fr-FR" noProof="0"/>
          </a:p>
        </p:txBody>
      </p:sp>
      <p:sp>
        <p:nvSpPr>
          <p:cNvPr id="9" name="Espace réservé du numéro de diapositive 8"/>
          <p:cNvSpPr>
            <a:spLocks noGrp="1"/>
          </p:cNvSpPr>
          <p:nvPr>
            <p:ph type="sldNum" sz="quarter" idx="12"/>
          </p:nvPr>
        </p:nvSpPr>
        <p:spPr>
          <a:xfrm>
            <a:off x="10352540" y="295729"/>
            <a:ext cx="838199" cy="767687"/>
          </a:xfrm>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s">
    <p:spTree>
      <p:nvGrpSpPr>
        <p:cNvPr id="1" name=""/>
        <p:cNvGrpSpPr/>
        <p:nvPr/>
      </p:nvGrpSpPr>
      <p:grpSpPr>
        <a:xfrm>
          <a:off x="0" y="0"/>
          <a:ext cx="0" cy="0"/>
          <a:chOff x="0" y="0"/>
          <a:chExt cx="0" cy="0"/>
        </a:xfrm>
      </p:grpSpPr>
      <p:sp>
        <p:nvSpPr>
          <p:cNvPr id="2" name="Titre 1"/>
          <p:cNvSpPr>
            <a:spLocks noGrp="1"/>
          </p:cNvSpPr>
          <p:nvPr>
            <p:ph type="title"/>
          </p:nvPr>
        </p:nvSpPr>
        <p:spPr>
          <a:xfrm>
            <a:off x="1154954" y="973668"/>
            <a:ext cx="8825659" cy="706964"/>
          </a:xfrm>
        </p:spPr>
        <p:txBody>
          <a:bodyPr rtlCol="0"/>
          <a:lstStyle>
            <a:lvl1pPr>
              <a:defRPr sz="3600"/>
            </a:lvl1pPr>
          </a:lstStyle>
          <a:p>
            <a:pPr rtl="0"/>
            <a:r>
              <a:rPr lang="fr-FR" noProof="0"/>
              <a:t>Modifiez le style du titre</a:t>
            </a:r>
          </a:p>
        </p:txBody>
      </p:sp>
      <p:sp>
        <p:nvSpPr>
          <p:cNvPr id="3" name="Espace réservé du texte 2"/>
          <p:cNvSpPr>
            <a:spLocks noGrp="1"/>
          </p:cNvSpPr>
          <p:nvPr>
            <p:ph type="body" idx="1" hasCustomPrompt="1"/>
          </p:nvPr>
        </p:nvSpPr>
        <p:spPr>
          <a:xfrm>
            <a:off x="1154954" y="4532844"/>
            <a:ext cx="3050438" cy="576262"/>
          </a:xfrm>
        </p:spPr>
        <p:txBody>
          <a:bodyPr rtlCol="0"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9" name="Espace réservé d’image 2"/>
          <p:cNvSpPr>
            <a:spLocks noGrp="1" noChangeAspect="1"/>
          </p:cNvSpPr>
          <p:nvPr>
            <p:ph type="pic" idx="15" hasCustomPrompt="1"/>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22" name="Espace réservé du texte 3"/>
          <p:cNvSpPr>
            <a:spLocks noGrp="1"/>
          </p:cNvSpPr>
          <p:nvPr>
            <p:ph type="body" sz="half" idx="18" hasCustomPrompt="1"/>
          </p:nvPr>
        </p:nvSpPr>
        <p:spPr>
          <a:xfrm>
            <a:off x="1154954" y="5109106"/>
            <a:ext cx="3050438" cy="91795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u texte 4"/>
          <p:cNvSpPr>
            <a:spLocks noGrp="1"/>
          </p:cNvSpPr>
          <p:nvPr>
            <p:ph type="body" sz="quarter" idx="3" hasCustomPrompt="1"/>
          </p:nvPr>
        </p:nvSpPr>
        <p:spPr>
          <a:xfrm>
            <a:off x="4568865" y="4532844"/>
            <a:ext cx="3050438" cy="576263"/>
          </a:xfrm>
        </p:spPr>
        <p:txBody>
          <a:bodyPr rtlCol="0"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1" name="Espace réservé d’image 2"/>
          <p:cNvSpPr>
            <a:spLocks noGrp="1" noChangeAspect="1"/>
          </p:cNvSpPr>
          <p:nvPr>
            <p:ph type="pic" idx="21" hasCustomPrompt="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23" name="Espace réservé du texte 3"/>
          <p:cNvSpPr>
            <a:spLocks noGrp="1"/>
          </p:cNvSpPr>
          <p:nvPr>
            <p:ph type="body" sz="half" idx="19" hasCustomPrompt="1"/>
          </p:nvPr>
        </p:nvSpPr>
        <p:spPr>
          <a:xfrm>
            <a:off x="4570172" y="5109105"/>
            <a:ext cx="3050438" cy="91795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14" name="Espace réservé du texte 4"/>
          <p:cNvSpPr>
            <a:spLocks noGrp="1"/>
          </p:cNvSpPr>
          <p:nvPr>
            <p:ph type="body" sz="quarter" idx="13" hasCustomPrompt="1"/>
          </p:nvPr>
        </p:nvSpPr>
        <p:spPr>
          <a:xfrm>
            <a:off x="7982775" y="4532845"/>
            <a:ext cx="3051095" cy="576262"/>
          </a:xfrm>
        </p:spPr>
        <p:txBody>
          <a:bodyPr rtlCol="0"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2" name="Espace réservé d’image 2"/>
          <p:cNvSpPr>
            <a:spLocks noGrp="1" noChangeAspect="1"/>
          </p:cNvSpPr>
          <p:nvPr>
            <p:ph type="pic" idx="22" hasCustomPrompt="1"/>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24" name="Espace réservé du texte 3"/>
          <p:cNvSpPr>
            <a:spLocks noGrp="1"/>
          </p:cNvSpPr>
          <p:nvPr>
            <p:ph type="body" sz="half" idx="20" hasCustomPrompt="1"/>
          </p:nvPr>
        </p:nvSpPr>
        <p:spPr>
          <a:xfrm>
            <a:off x="7982775" y="5109104"/>
            <a:ext cx="3051096" cy="91795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cxnSp>
        <p:nvCxnSpPr>
          <p:cNvPr id="43" name="Connecteur droit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Connecteur droit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Espace réservé de la date 6"/>
          <p:cNvSpPr>
            <a:spLocks noGrp="1"/>
          </p:cNvSpPr>
          <p:nvPr>
            <p:ph type="dt" sz="half" idx="10"/>
          </p:nvPr>
        </p:nvSpPr>
        <p:spPr/>
        <p:txBody>
          <a:bodyPr rtlCol="0"/>
          <a:lstStyle/>
          <a:p>
            <a:pPr rtl="0"/>
            <a:fld id="{E61AA338-8217-4E09-AB0E-862BE364A824}" type="datetime1">
              <a:rPr lang="fr-FR" noProof="0" smtClean="0"/>
              <a:t>25/11/2024</a:t>
            </a:fld>
            <a:endParaRPr lang="fr-FR" noProof="0"/>
          </a:p>
        </p:txBody>
      </p:sp>
      <p:sp>
        <p:nvSpPr>
          <p:cNvPr id="8" name="Espace réservé du pied de page 7"/>
          <p:cNvSpPr>
            <a:spLocks noGrp="1"/>
          </p:cNvSpPr>
          <p:nvPr>
            <p:ph type="ftr" sz="quarter" idx="11"/>
          </p:nvPr>
        </p:nvSpPr>
        <p:spPr>
          <a:xfrm>
            <a:off x="561111" y="6391838"/>
            <a:ext cx="3644282" cy="304801"/>
          </a:xfrm>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a:xfrm>
            <a:off x="1154954" y="973668"/>
            <a:ext cx="8825659" cy="706964"/>
          </a:xfrm>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1154954" y="2603500"/>
            <a:ext cx="8825659" cy="3416300"/>
          </a:xfrm>
        </p:spPr>
        <p:txBody>
          <a:bodyPr vert="eaVert" rtlCol="0" anchor="t" anchorCtr="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a:xfrm>
            <a:off x="10695439" y="6391838"/>
            <a:ext cx="990599" cy="304799"/>
          </a:xfrm>
        </p:spPr>
        <p:txBody>
          <a:bodyPr rtlCol="0"/>
          <a:lstStyle/>
          <a:p>
            <a:pPr rtl="0"/>
            <a:fld id="{5CD4CE52-45B6-48C1-B0C2-77AEE1104BC3}" type="datetime1">
              <a:rPr lang="fr-FR" noProof="0" smtClean="0"/>
              <a:t>25/11/2024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spTree>
      <p:nvGrpSpPr>
        <p:cNvPr id="1" name=""/>
        <p:cNvGrpSpPr/>
        <p:nvPr/>
      </p:nvGrpSpPr>
      <p:grpSpPr>
        <a:xfrm>
          <a:off x="0" y="0"/>
          <a:ext cx="0" cy="0"/>
          <a:chOff x="0" y="0"/>
          <a:chExt cx="0" cy="0"/>
        </a:xfrm>
      </p:grpSpPr>
      <p:grpSp>
        <p:nvGrpSpPr>
          <p:cNvPr id="9" name="Groupe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e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e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e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e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e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orme libre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orme libre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orme libre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re vertical 1"/>
          <p:cNvSpPr>
            <a:spLocks noGrp="1"/>
          </p:cNvSpPr>
          <p:nvPr>
            <p:ph type="title" orient="vert"/>
          </p:nvPr>
        </p:nvSpPr>
        <p:spPr>
          <a:xfrm>
            <a:off x="8585235" y="1278467"/>
            <a:ext cx="1409965" cy="4748590"/>
          </a:xfrm>
        </p:spPr>
        <p:txBody>
          <a:bodyPr vert="eaVert" rtlCol="0" anchor="b" anchorCtr="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1154954" y="1278467"/>
            <a:ext cx="6256025" cy="4748590"/>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a:xfrm>
            <a:off x="10653104" y="6391838"/>
            <a:ext cx="992135" cy="304799"/>
          </a:xfrm>
        </p:spPr>
        <p:txBody>
          <a:bodyPr rtlCol="0"/>
          <a:lstStyle/>
          <a:p>
            <a:pPr rtl="0"/>
            <a:fld id="{8C676B7F-34A1-49F5-AA68-878D04CB5B87}" type="datetime1">
              <a:rPr lang="fr-FR" noProof="0" smtClean="0"/>
              <a:t>25/11/2024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a:xfrm>
            <a:off x="1154954" y="2603500"/>
            <a:ext cx="8825659" cy="3416300"/>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6EC9B7F2-2FAE-4EBA-AA87-7421539AC8BD}" type="datetime1">
              <a:rPr lang="fr-FR" noProof="0" smtClean="0"/>
              <a:t>25/11/2024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tête de section">
    <p:spTree>
      <p:nvGrpSpPr>
        <p:cNvPr id="1" name=""/>
        <p:cNvGrpSpPr/>
        <p:nvPr/>
      </p:nvGrpSpPr>
      <p:grpSpPr>
        <a:xfrm>
          <a:off x="0" y="0"/>
          <a:ext cx="0" cy="0"/>
          <a:chOff x="0" y="0"/>
          <a:chExt cx="0" cy="0"/>
        </a:xfrm>
      </p:grpSpPr>
      <p:grpSp>
        <p:nvGrpSpPr>
          <p:cNvPr id="8" name="Groupe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e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e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e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e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e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orme libre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orme libre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orme libre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re 1"/>
          <p:cNvSpPr>
            <a:spLocks noGrp="1"/>
          </p:cNvSpPr>
          <p:nvPr>
            <p:ph type="title"/>
          </p:nvPr>
        </p:nvSpPr>
        <p:spPr>
          <a:xfrm>
            <a:off x="1154954" y="2677645"/>
            <a:ext cx="4351025" cy="2283824"/>
          </a:xfrm>
        </p:spPr>
        <p:txBody>
          <a:bodyPr rtlCol="0" anchor="ctr"/>
          <a:lstStyle>
            <a:lvl1pPr algn="l">
              <a:defRPr sz="4000" b="0" cap="none"/>
            </a:lvl1pPr>
          </a:lstStyle>
          <a:p>
            <a:pPr rtl="0"/>
            <a:r>
              <a:rPr lang="fr-FR" noProof="0"/>
              <a:t>Modifiez le style du titre</a:t>
            </a:r>
          </a:p>
        </p:txBody>
      </p:sp>
      <p:sp>
        <p:nvSpPr>
          <p:cNvPr id="3" name="Espace réservé du texte 2"/>
          <p:cNvSpPr>
            <a:spLocks noGrp="1"/>
          </p:cNvSpPr>
          <p:nvPr>
            <p:ph type="body" idx="1" hasCustomPrompt="1"/>
          </p:nvPr>
        </p:nvSpPr>
        <p:spPr>
          <a:xfrm>
            <a:off x="6895559" y="2677644"/>
            <a:ext cx="3757545" cy="2283824"/>
          </a:xfrm>
        </p:spPr>
        <p:txBody>
          <a:bodyPr rtlCol="0"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123DB412-CAC8-4891-9B5A-3C624636AC6E}" type="datetime1">
              <a:rPr lang="fr-FR" noProof="0" smtClean="0"/>
              <a:t>25/11/2024</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Espace réservé du numéro de diapositive 5"/>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154954" y="2603500"/>
            <a:ext cx="4825158" cy="3416301"/>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208712" y="2603500"/>
            <a:ext cx="4825159" cy="3416300"/>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99A5F59F-D76F-42CD-9989-06C9E181150A}" type="datetime1">
              <a:rPr lang="fr-FR" noProof="0" smtClean="0"/>
              <a:t>25/11/2024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a:lvl1pPr>
          </a:lstStyle>
          <a:p>
            <a:pPr rtl="0"/>
            <a:r>
              <a:rPr lang="fr-FR" noProof="0"/>
              <a:t>Modifiez le style du titre</a:t>
            </a:r>
          </a:p>
        </p:txBody>
      </p:sp>
      <p:sp>
        <p:nvSpPr>
          <p:cNvPr id="3" name="Espace réservé du texte 2"/>
          <p:cNvSpPr>
            <a:spLocks noGrp="1"/>
          </p:cNvSpPr>
          <p:nvPr>
            <p:ph type="body" idx="1" hasCustomPrompt="1"/>
          </p:nvPr>
        </p:nvSpPr>
        <p:spPr>
          <a:xfrm>
            <a:off x="1154954" y="2603500"/>
            <a:ext cx="4825157"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154954" y="3179762"/>
            <a:ext cx="4825158" cy="2840039"/>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208712" y="2603500"/>
            <a:ext cx="4825159" cy="576262"/>
          </a:xfrm>
        </p:spPr>
        <p:txBody>
          <a:bodyPr rtlCol="0"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6208712" y="3179762"/>
            <a:ext cx="4825159" cy="2840039"/>
          </a:xfrm>
        </p:spPr>
        <p:txBody>
          <a:bodyPr rtlCol="0">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12A2C916-1C2D-43BC-9C55-7E2372AF22C6}" type="datetime1">
              <a:rPr lang="fr-FR" noProof="0" smtClean="0"/>
              <a:t>25/11/2024</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9" name="Titre 1"/>
          <p:cNvSpPr>
            <a:spLocks noGrp="1"/>
          </p:cNvSpPr>
          <p:nvPr>
            <p:ph type="title"/>
          </p:nvPr>
        </p:nvSpPr>
        <p:spPr>
          <a:xfrm>
            <a:off x="1154954" y="973668"/>
            <a:ext cx="8761413" cy="706964"/>
          </a:xfrm>
        </p:spPr>
        <p:txBody>
          <a:bodyPr rtlCol="0"/>
          <a:lstStyle>
            <a:lvl1pPr>
              <a:defRPr/>
            </a:lvl1pPr>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EE26B8B1-8187-40C1-AF02-722506772B8E}" type="datetime1">
              <a:rPr lang="fr-FR" noProof="0" smtClean="0"/>
              <a:t>25/11/2024</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20666A85-4E0F-45B5-95FF-3568BCD51E8E}" type="datetime1">
              <a:rPr lang="fr-FR" noProof="0" smtClean="0"/>
              <a:t>25/11/2024</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Espace réservé du numéro de diapositive 3"/>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grpSp>
        <p:nvGrpSpPr>
          <p:cNvPr id="9" name="Groupe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e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e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e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e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e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orme libre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orme libre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orme libre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re 1"/>
          <p:cNvSpPr>
            <a:spLocks noGrp="1"/>
          </p:cNvSpPr>
          <p:nvPr>
            <p:ph type="title"/>
          </p:nvPr>
        </p:nvSpPr>
        <p:spPr>
          <a:xfrm>
            <a:off x="1154955" y="1295400"/>
            <a:ext cx="2793158" cy="1600200"/>
          </a:xfrm>
        </p:spPr>
        <p:txBody>
          <a:bodyPr rtlCol="0" anchor="b"/>
          <a:lstStyle>
            <a:lvl1pPr algn="l">
              <a:defRPr sz="2400" b="0"/>
            </a:lvl1pPr>
          </a:lstStyle>
          <a:p>
            <a:pPr rtl="0"/>
            <a:r>
              <a:rPr lang="fr-FR" noProof="0"/>
              <a:t>Modifiez le style du titre</a:t>
            </a:r>
          </a:p>
        </p:txBody>
      </p:sp>
      <p:sp>
        <p:nvSpPr>
          <p:cNvPr id="3" name="Espace réservé du contenu 2"/>
          <p:cNvSpPr>
            <a:spLocks noGrp="1"/>
          </p:cNvSpPr>
          <p:nvPr>
            <p:ph idx="1" hasCustomPrompt="1"/>
          </p:nvPr>
        </p:nvSpPr>
        <p:spPr>
          <a:xfrm>
            <a:off x="5781146" y="1447800"/>
            <a:ext cx="5190066" cy="4572000"/>
          </a:xfrm>
        </p:spPr>
        <p:txBody>
          <a:bodyPr rtlCol="0" anchor="ctr">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bwMode="gray">
          <a:xfrm>
            <a:off x="1154954" y="3129280"/>
            <a:ext cx="2793158" cy="2895599"/>
          </a:xfrm>
        </p:spPr>
        <p:txBody>
          <a:bodyPr rtlCol="0"/>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45B03AAE-480B-47DD-8ECC-C5AC5531AD44}" type="datetime1">
              <a:rPr lang="fr-FR" noProof="0" smtClean="0"/>
              <a:t>25/11/2024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grpSp>
        <p:nvGrpSpPr>
          <p:cNvPr id="9" name="Groupe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e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e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e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e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e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orme libre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orme libre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orme libre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re 1"/>
          <p:cNvSpPr>
            <a:spLocks noGrp="1"/>
          </p:cNvSpPr>
          <p:nvPr>
            <p:ph type="title"/>
          </p:nvPr>
        </p:nvSpPr>
        <p:spPr>
          <a:xfrm>
            <a:off x="1154955" y="1693333"/>
            <a:ext cx="3865134" cy="1735667"/>
          </a:xfrm>
        </p:spPr>
        <p:txBody>
          <a:bodyPr rtlCol="0" anchor="b">
            <a:normAutofit/>
          </a:bodyPr>
          <a:lstStyle>
            <a:lvl1pPr algn="l">
              <a:defRPr sz="3600" b="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rtl="0">
              <a:buNone/>
            </a:pPr>
            <a:r>
              <a:rPr lang="fr-FR" noProof="0"/>
              <a:t>Cliquez sur l’icône pour ajouter une image</a:t>
            </a:r>
          </a:p>
        </p:txBody>
      </p:sp>
      <p:sp>
        <p:nvSpPr>
          <p:cNvPr id="4" name="Espace réservé du texte 3"/>
          <p:cNvSpPr>
            <a:spLocks noGrp="1"/>
          </p:cNvSpPr>
          <p:nvPr>
            <p:ph type="body" sz="half" idx="2" hasCustomPrompt="1"/>
          </p:nvPr>
        </p:nvSpPr>
        <p:spPr bwMode="gray">
          <a:xfrm>
            <a:off x="1154954" y="3657600"/>
            <a:ext cx="3859212" cy="1371600"/>
          </a:xfrm>
        </p:spPr>
        <p:txBody>
          <a:bodyPr rtlCol="0">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CC5F9384-51EB-4ECF-A346-6B61CE39B3B2}" type="datetime1">
              <a:rPr lang="fr-FR" noProof="0" smtClean="0"/>
              <a:t>25/11/2024</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Espace réservé du numéro de diapositive 6"/>
          <p:cNvSpPr>
            <a:spLocks noGrp="1"/>
          </p:cNvSpPr>
          <p:nvPr>
            <p:ph type="sldNum" sz="quarter" idx="12"/>
          </p:nvPr>
        </p:nvSpPr>
        <p:spPr/>
        <p:txBody>
          <a:bodyPr rtlCol="0"/>
          <a:lstStyle/>
          <a:p>
            <a:pPr rtl="0"/>
            <a:fld id="{D57F1E4F-1CFF-5643-939E-217C01CDF565}" type="slidenum">
              <a:rPr lang="fr-FR" noProof="0" smtClean="0"/>
              <a:pPr rtl="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e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e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e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e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e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e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orme libre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orme libre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orme libre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Espace réservé du titre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pPr rtl="0"/>
            <a:r>
              <a:rPr lang="fr-FR" noProof="0"/>
              <a:t>Modifiez le style du titre</a:t>
            </a:r>
          </a:p>
        </p:txBody>
      </p:sp>
      <p:sp>
        <p:nvSpPr>
          <p:cNvPr id="3" name="Espace réservé du texte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pPr rtl="0"/>
            <a:fld id="{35219EA7-C4AC-4C8F-9FC8-BB5775D69A83}" type="datetime1">
              <a:rPr lang="fr-FR" noProof="0" smtClean="0"/>
              <a:t>25/11/2024</a:t>
            </a:fld>
            <a:endParaRPr lang="fr-FR" noProof="0"/>
          </a:p>
        </p:txBody>
      </p:sp>
      <p:sp>
        <p:nvSpPr>
          <p:cNvPr id="5" name="Espace réservé du pied de page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pPr rtl="0"/>
            <a:endParaRPr lang="fr-FR" noProof="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Espace réservé du numéro de diapositive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pPr rtl="0"/>
            <a:fld id="{D57F1E4F-1CFF-5643-939E-217C01CDF565}" type="slidenum">
              <a:rPr lang="fr-FR" noProof="0" smtClean="0"/>
              <a:pPr rtl="0"/>
              <a:t>‹N°›</a:t>
            </a:fld>
            <a:endParaRPr lang="fr-FR" noProof="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hyperlink" Target="https://www.cwnp.com/uploads/what-wpa3-brings-to-wi-fi-focus-on-sae-and-owe-ahmed-mostafa-cwne-candidate-article-2022.pdf" TargetMode="External"/><Relationship Id="rId3" Type="http://schemas.openxmlformats.org/officeDocument/2006/relationships/hyperlink" Target="https://community.iqoo.com/in/thread/27398" TargetMode="External"/><Relationship Id="rId7" Type="http://schemas.openxmlformats.org/officeDocument/2006/relationships/hyperlink" Target="https://www.esecurityplanet.com/" TargetMode="External"/><Relationship Id="rId2" Type="http://schemas.openxmlformats.org/officeDocument/2006/relationships/hyperlink" Target="https://cisco.goffinet.org/ccna/wlan/protocoles-securite-sans-fil-wpa-wpa2-wpa3" TargetMode="External"/><Relationship Id="rId1" Type="http://schemas.openxmlformats.org/officeDocument/2006/relationships/slideLayout" Target="../slideLayouts/slideLayout2.xml"/><Relationship Id="rId6" Type="http://schemas.openxmlformats.org/officeDocument/2006/relationships/hyperlink" Target="https://ascentoptics.com/blog/fr/wep-wpa-wpa2-wpa3-classifying-and-comparing-wireless-protocols/" TargetMode="External"/><Relationship Id="rId11" Type="http://schemas.openxmlformats.org/officeDocument/2006/relationships/hyperlink" Target="https://cs.gmu.edu/~yhwang1/INFS612/Sample_Projects/Fall_06_GPN_6_Final_Report.pdf" TargetMode="External"/><Relationship Id="rId5" Type="http://schemas.openxmlformats.org/officeDocument/2006/relationships/hyperlink" Target="https://www.lemagit.fr/definition/WPA-Wi-Fi-Protected-Access" TargetMode="External"/><Relationship Id="rId10" Type="http://schemas.openxmlformats.org/officeDocument/2006/relationships/hyperlink" Target="https://support.huawei.com/enterprise/en/doc/EDOC1100096325/b27702df/understanding-wlan-security-policies" TargetMode="External"/><Relationship Id="rId4" Type="http://schemas.openxmlformats.org/officeDocument/2006/relationships/hyperlink" Target="https://reussirsonccna.fr/evolution-de-la-securite-wifi" TargetMode="External"/><Relationship Id="rId9" Type="http://schemas.openxmlformats.org/officeDocument/2006/relationships/hyperlink" Target="https://www.alliedtelesis.com/sites/default/files/documents/white-papers/8021x_wp.pdf"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www.gl.com/gsm-network-protocol-analyzer.html" TargetMode="External"/><Relationship Id="rId7" Type="http://schemas.openxmlformats.org/officeDocument/2006/relationships/hyperlink" Target="https://www.cablelabs.com/insights/a-comparative-introduction-to-4g-and-5g-authentication" TargetMode="External"/><Relationship Id="rId2" Type="http://schemas.openxmlformats.org/officeDocument/2006/relationships/hyperlink" Target="https://cs.gmu.edu/~yhwang1/INFS612/Sample_Projects/Fall_06_GPN_6_Final_Report.pdf" TargetMode="External"/><Relationship Id="rId1" Type="http://schemas.openxmlformats.org/officeDocument/2006/relationships/slideLayout" Target="../slideLayouts/slideLayout2.xml"/><Relationship Id="rId6" Type="http://schemas.openxmlformats.org/officeDocument/2006/relationships/hyperlink" Target="https://developer.orange.com/od-uploads/Generalites-et-architecture-de-la-4G.pdf" TargetMode="External"/><Relationship Id="rId5" Type="http://schemas.openxmlformats.org/officeDocument/2006/relationships/hyperlink" Target="https://techjunction.co/4g-lte-network-security-procedures-telecom-exam-questions-and-answers/" TargetMode="External"/><Relationship Id="rId4" Type="http://schemas.openxmlformats.org/officeDocument/2006/relationships/hyperlink" Target="https://arxiv.org/abs/2107.07416"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www.ericsson.com/en/reports-and-papers/white-papers/6g-security-drivers-and-needs" TargetMode="External"/><Relationship Id="rId7" Type="http://schemas.openxmlformats.org/officeDocument/2006/relationships/hyperlink" Target="https://www.entrust.com/fr/resources/learn/how-does-passwordless-authentication-work" TargetMode="External"/><Relationship Id="rId2" Type="http://schemas.openxmlformats.org/officeDocument/2006/relationships/hyperlink" Target="https://doi.org/10.3390/s22072756" TargetMode="External"/><Relationship Id="rId1" Type="http://schemas.openxmlformats.org/officeDocument/2006/relationships/slideLayout" Target="../slideLayouts/slideLayout2.xml"/><Relationship Id="rId6" Type="http://schemas.openxmlformats.org/officeDocument/2006/relationships/hyperlink" Target="https://cpl.thalesgroup.com/fr/access-management/authenticators/passwordless-authentication" TargetMode="External"/><Relationship Id="rId5" Type="http://schemas.openxmlformats.org/officeDocument/2006/relationships/hyperlink" Target="https://www.aratek.co/news/why-use-biometric-sim-card-registration" TargetMode="External"/><Relationship Id="rId4" Type="http://schemas.openxmlformats.org/officeDocument/2006/relationships/hyperlink" Target="https://www.thalesgroup.com/fr/europe/france/dis/gouvernement/inspiration/biometrie#:~:text=Identification%20et%20authentification%20biom%C3%A9trique&amp;text=L%27identification%20consiste%20%C3%A0%20d%C3%A9terminer,image%20de%20son%20empreinte%20digitale"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2668F1A4-6DBB-4F0B-A679-6EE548363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a:p>
        </p:txBody>
      </p:sp>
      <p:sp>
        <p:nvSpPr>
          <p:cNvPr id="50" name="Forme libre 5">
            <a:extLst>
              <a:ext uri="{FF2B5EF4-FFF2-40B4-BE49-F238E27FC236}">
                <a16:creationId xmlns:a16="http://schemas.microsoft.com/office/drawing/2014/main" id="{B8DBF1C0-B8F1-4AAC-8704-256BA0E9D6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fr-MA"/>
          </a:p>
        </p:txBody>
      </p:sp>
      <p:pic>
        <p:nvPicPr>
          <p:cNvPr id="6" name="Image 5" descr="tableau noir teinté de violet">
            <a:extLst>
              <a:ext uri="{FF2B5EF4-FFF2-40B4-BE49-F238E27FC236}">
                <a16:creationId xmlns:a16="http://schemas.microsoft.com/office/drawing/2014/main" id="{12751E25-7490-4E9F-B6B6-99147D39E66E}"/>
              </a:ext>
            </a:extLst>
          </p:cNvPr>
          <p:cNvPicPr>
            <a:picLocks noChangeAspect="1"/>
          </p:cNvPicPr>
          <p:nvPr/>
        </p:nvPicPr>
        <p:blipFill rotWithShape="1">
          <a:blip r:embed="rId3">
            <a:alphaModFix amt="55000"/>
          </a:blip>
          <a:srcRect r="-1" b="21257"/>
          <a:stretch/>
        </p:blipFill>
        <p:spPr>
          <a:xfrm>
            <a:off x="474133" y="474133"/>
            <a:ext cx="11243734" cy="5909733"/>
          </a:xfrm>
          <a:prstGeom prst="rect">
            <a:avLst/>
          </a:prstGeom>
          <a:noFill/>
        </p:spPr>
      </p:pic>
      <p:sp>
        <p:nvSpPr>
          <p:cNvPr id="2" name="Titre 1">
            <a:extLst>
              <a:ext uri="{FF2B5EF4-FFF2-40B4-BE49-F238E27FC236}">
                <a16:creationId xmlns:a16="http://schemas.microsoft.com/office/drawing/2014/main" id="{235B1457-35E0-409B-98CD-F11D19CA6FA5}"/>
              </a:ext>
            </a:extLst>
          </p:cNvPr>
          <p:cNvSpPr>
            <a:spLocks noGrp="1"/>
          </p:cNvSpPr>
          <p:nvPr>
            <p:ph type="ctrTitle"/>
          </p:nvPr>
        </p:nvSpPr>
        <p:spPr>
          <a:xfrm>
            <a:off x="1154954" y="1046481"/>
            <a:ext cx="10082006" cy="2382520"/>
          </a:xfrm>
        </p:spPr>
        <p:txBody>
          <a:bodyPr rtlCol="0">
            <a:normAutofit fontScale="90000"/>
          </a:bodyPr>
          <a:lstStyle/>
          <a:p>
            <a:r>
              <a:rPr lang="en-US" b="1" dirty="0">
                <a:solidFill>
                  <a:schemeClr val="bg1"/>
                </a:solidFill>
              </a:rPr>
              <a:t>Authentication Mechanisms for Wireless and Mobile Networks</a:t>
            </a:r>
            <a:endParaRPr lang="fr-FR" b="1" dirty="0">
              <a:solidFill>
                <a:schemeClr val="bg1"/>
              </a:solidFill>
            </a:endParaRPr>
          </a:p>
        </p:txBody>
      </p:sp>
      <p:sp>
        <p:nvSpPr>
          <p:cNvPr id="3" name="Sous-titre 2">
            <a:extLst>
              <a:ext uri="{FF2B5EF4-FFF2-40B4-BE49-F238E27FC236}">
                <a16:creationId xmlns:a16="http://schemas.microsoft.com/office/drawing/2014/main" id="{78BDD245-17CD-4FBE-A9CF-AC997273DFE5}"/>
              </a:ext>
            </a:extLst>
          </p:cNvPr>
          <p:cNvSpPr>
            <a:spLocks noGrp="1"/>
          </p:cNvSpPr>
          <p:nvPr>
            <p:ph type="subTitle" idx="1"/>
          </p:nvPr>
        </p:nvSpPr>
        <p:spPr>
          <a:xfrm>
            <a:off x="1154954" y="4777380"/>
            <a:ext cx="3079115" cy="495660"/>
          </a:xfrm>
        </p:spPr>
        <p:txBody>
          <a:bodyPr rtlCol="0">
            <a:normAutofit fontScale="92500"/>
          </a:bodyPr>
          <a:lstStyle/>
          <a:p>
            <a:pPr rtl="0"/>
            <a:r>
              <a:rPr lang="fr-FR" dirty="0" err="1">
                <a:solidFill>
                  <a:srgbClr val="FFFFFF"/>
                </a:solidFill>
              </a:rPr>
              <a:t>Supervisor</a:t>
            </a:r>
            <a:r>
              <a:rPr lang="fr-FR" dirty="0">
                <a:solidFill>
                  <a:srgbClr val="FFFFFF"/>
                </a:solidFill>
              </a:rPr>
              <a:t> : Lyes </a:t>
            </a:r>
            <a:r>
              <a:rPr lang="fr-FR" dirty="0" err="1">
                <a:solidFill>
                  <a:srgbClr val="FFFFFF"/>
                </a:solidFill>
              </a:rPr>
              <a:t>khoukhi</a:t>
            </a:r>
            <a:r>
              <a:rPr lang="fr-FR" dirty="0">
                <a:solidFill>
                  <a:srgbClr val="FFFFFF"/>
                </a:solidFill>
              </a:rPr>
              <a:t> </a:t>
            </a:r>
          </a:p>
        </p:txBody>
      </p:sp>
      <p:sp>
        <p:nvSpPr>
          <p:cNvPr id="52" name="Rectangle 51">
            <a:extLst>
              <a:ext uri="{FF2B5EF4-FFF2-40B4-BE49-F238E27FC236}">
                <a16:creationId xmlns:a16="http://schemas.microsoft.com/office/drawing/2014/main" id="{B70F7E59-C971-4F55-8E3A-1E583B65F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fr-MA"/>
          </a:p>
        </p:txBody>
      </p:sp>
      <p:sp>
        <p:nvSpPr>
          <p:cNvPr id="5" name="ZoneTexte 4">
            <a:extLst>
              <a:ext uri="{FF2B5EF4-FFF2-40B4-BE49-F238E27FC236}">
                <a16:creationId xmlns:a16="http://schemas.microsoft.com/office/drawing/2014/main" id="{A5C19B7E-2BDF-D6CA-5A07-0B904B5A2CE2}"/>
              </a:ext>
            </a:extLst>
          </p:cNvPr>
          <p:cNvSpPr txBox="1"/>
          <p:nvPr/>
        </p:nvSpPr>
        <p:spPr>
          <a:xfrm>
            <a:off x="6543040" y="4777380"/>
            <a:ext cx="4307840" cy="1200329"/>
          </a:xfrm>
          <a:prstGeom prst="rect">
            <a:avLst/>
          </a:prstGeom>
          <a:noFill/>
        </p:spPr>
        <p:txBody>
          <a:bodyPr wrap="square" rtlCol="0">
            <a:spAutoFit/>
          </a:bodyPr>
          <a:lstStyle/>
          <a:p>
            <a:r>
              <a:rPr lang="fr-FR" dirty="0" err="1">
                <a:solidFill>
                  <a:schemeClr val="bg1"/>
                </a:solidFill>
              </a:rPr>
              <a:t>Students</a:t>
            </a:r>
            <a:r>
              <a:rPr lang="fr-FR" dirty="0">
                <a:solidFill>
                  <a:schemeClr val="bg1"/>
                </a:solidFill>
              </a:rPr>
              <a:t> : Mustapha HANDAG</a:t>
            </a:r>
          </a:p>
          <a:p>
            <a:r>
              <a:rPr lang="fr-FR" dirty="0">
                <a:solidFill>
                  <a:schemeClr val="bg1"/>
                </a:solidFill>
              </a:rPr>
              <a:t>                  SEBIHI Ahmed </a:t>
            </a:r>
            <a:r>
              <a:rPr lang="fr-FR" dirty="0" err="1">
                <a:solidFill>
                  <a:schemeClr val="bg1"/>
                </a:solidFill>
              </a:rPr>
              <a:t>Nidhar</a:t>
            </a:r>
            <a:endParaRPr lang="fr-FR" dirty="0">
              <a:solidFill>
                <a:schemeClr val="bg1"/>
              </a:solidFill>
            </a:endParaRPr>
          </a:p>
          <a:p>
            <a:r>
              <a:rPr lang="fr-FR" dirty="0">
                <a:solidFill>
                  <a:schemeClr val="bg1"/>
                </a:solidFill>
              </a:rPr>
              <a:t>                  Mohamed Toufik</a:t>
            </a:r>
          </a:p>
          <a:p>
            <a:r>
              <a:rPr lang="fr-FR" dirty="0">
                <a:solidFill>
                  <a:schemeClr val="bg1"/>
                </a:solidFill>
              </a:rPr>
              <a:t>                  KASDI Sarah</a:t>
            </a:r>
            <a:endParaRPr lang="fr-MA" dirty="0">
              <a:solidFill>
                <a:schemeClr val="bg1"/>
              </a:solidFill>
            </a:endParaRPr>
          </a:p>
        </p:txBody>
      </p:sp>
      <p:sp>
        <p:nvSpPr>
          <p:cNvPr id="4" name="Sous-titre 2">
            <a:extLst>
              <a:ext uri="{FF2B5EF4-FFF2-40B4-BE49-F238E27FC236}">
                <a16:creationId xmlns:a16="http://schemas.microsoft.com/office/drawing/2014/main" id="{01BCBAC3-1E1B-6873-7A83-367FF1A0E0A9}"/>
              </a:ext>
            </a:extLst>
          </p:cNvPr>
          <p:cNvSpPr txBox="1">
            <a:spLocks/>
          </p:cNvSpPr>
          <p:nvPr/>
        </p:nvSpPr>
        <p:spPr bwMode="gray">
          <a:xfrm>
            <a:off x="1580819" y="3359575"/>
            <a:ext cx="3079115" cy="49566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accent1">
                    <a:lumMod val="60000"/>
                    <a:lumOff val="4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endParaRPr lang="fr-FR" dirty="0">
              <a:solidFill>
                <a:srgbClr val="FFFFFF"/>
              </a:solidFill>
            </a:endParaRPr>
          </a:p>
        </p:txBody>
      </p:sp>
      <p:sp>
        <p:nvSpPr>
          <p:cNvPr id="8" name="CuadroTexto 7">
            <a:extLst>
              <a:ext uri="{FF2B5EF4-FFF2-40B4-BE49-F238E27FC236}">
                <a16:creationId xmlns:a16="http://schemas.microsoft.com/office/drawing/2014/main" id="{C651CC96-2DAE-2F32-0673-60A8F2A0303C}"/>
              </a:ext>
            </a:extLst>
          </p:cNvPr>
          <p:cNvSpPr txBox="1"/>
          <p:nvPr/>
        </p:nvSpPr>
        <p:spPr>
          <a:xfrm>
            <a:off x="1741205" y="3358782"/>
            <a:ext cx="6097424" cy="369332"/>
          </a:xfrm>
          <a:prstGeom prst="rect">
            <a:avLst/>
          </a:prstGeom>
          <a:noFill/>
        </p:spPr>
        <p:txBody>
          <a:bodyPr wrap="square">
            <a:spAutoFit/>
          </a:bodyPr>
          <a:lstStyle/>
          <a:p>
            <a:r>
              <a:rPr lang="es-ES" dirty="0">
                <a:solidFill>
                  <a:schemeClr val="bg1"/>
                </a:solidFill>
              </a:rPr>
              <a:t>Network and </a:t>
            </a:r>
            <a:r>
              <a:rPr lang="es-ES" dirty="0" err="1">
                <a:solidFill>
                  <a:schemeClr val="bg1"/>
                </a:solidFill>
              </a:rPr>
              <a:t>autonomous</a:t>
            </a:r>
            <a:r>
              <a:rPr lang="es-ES" dirty="0">
                <a:solidFill>
                  <a:schemeClr val="bg1"/>
                </a:solidFill>
              </a:rPr>
              <a:t> </a:t>
            </a:r>
            <a:r>
              <a:rPr lang="es-ES" dirty="0" err="1">
                <a:solidFill>
                  <a:schemeClr val="bg1"/>
                </a:solidFill>
              </a:rPr>
              <a:t>systems</a:t>
            </a:r>
            <a:r>
              <a:rPr lang="es-ES" dirty="0">
                <a:solidFill>
                  <a:schemeClr val="bg1"/>
                </a:solidFill>
              </a:rPr>
              <a:t> </a:t>
            </a:r>
            <a:r>
              <a:rPr lang="es-ES" dirty="0" err="1">
                <a:solidFill>
                  <a:schemeClr val="bg1"/>
                </a:solidFill>
              </a:rPr>
              <a:t>security</a:t>
            </a:r>
            <a:endParaRPr lang="es-ES" dirty="0">
              <a:solidFill>
                <a:schemeClr val="bg1"/>
              </a:solidFill>
            </a:endParaRPr>
          </a:p>
        </p:txBody>
      </p:sp>
      <p:sp>
        <p:nvSpPr>
          <p:cNvPr id="7" name="Espace réservé du numéro de diapositive 6">
            <a:extLst>
              <a:ext uri="{FF2B5EF4-FFF2-40B4-BE49-F238E27FC236}">
                <a16:creationId xmlns:a16="http://schemas.microsoft.com/office/drawing/2014/main" id="{7854DB29-835F-3980-A842-FF02454C22A6}"/>
              </a:ext>
            </a:extLst>
          </p:cNvPr>
          <p:cNvSpPr>
            <a:spLocks noGrp="1"/>
          </p:cNvSpPr>
          <p:nvPr>
            <p:ph type="sldNum" sz="quarter" idx="12"/>
          </p:nvPr>
        </p:nvSpPr>
        <p:spPr/>
        <p:txBody>
          <a:bodyPr/>
          <a:lstStyle/>
          <a:p>
            <a:pPr rtl="0"/>
            <a:fld id="{D57F1E4F-1CFF-5643-939E-217C01CDF565}" type="slidenum">
              <a:rPr lang="fr-FR" noProof="0" smtClean="0"/>
              <a:pPr rtl="0"/>
              <a:t>1</a:t>
            </a:fld>
            <a:endParaRPr lang="fr-FR" noProof="0"/>
          </a:p>
        </p:txBody>
      </p:sp>
    </p:spTree>
    <p:extLst>
      <p:ext uri="{BB962C8B-B14F-4D97-AF65-F5344CB8AC3E}">
        <p14:creationId xmlns:p14="http://schemas.microsoft.com/office/powerpoint/2010/main" val="2306583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1601DF-0712-553C-B4DF-887E85FCFC9B}"/>
              </a:ext>
            </a:extLst>
          </p:cNvPr>
          <p:cNvSpPr>
            <a:spLocks noGrp="1"/>
          </p:cNvSpPr>
          <p:nvPr>
            <p:ph type="title"/>
          </p:nvPr>
        </p:nvSpPr>
        <p:spPr>
          <a:xfrm>
            <a:off x="942919" y="1295400"/>
            <a:ext cx="3562819" cy="152400"/>
          </a:xfrm>
        </p:spPr>
        <p:txBody>
          <a:bodyPr/>
          <a:lstStyle/>
          <a:p>
            <a:r>
              <a:rPr lang="fr-MA" b="1" dirty="0">
                <a:effectLst/>
              </a:rPr>
              <a:t>WEP (</a:t>
            </a:r>
            <a:r>
              <a:rPr lang="fr-MA" b="1" dirty="0" err="1">
                <a:effectLst/>
              </a:rPr>
              <a:t>Wired</a:t>
            </a:r>
            <a:r>
              <a:rPr lang="fr-MA" b="1" dirty="0">
                <a:effectLst/>
              </a:rPr>
              <a:t> Equivalent </a:t>
            </a:r>
            <a:r>
              <a:rPr lang="fr-MA" b="1" dirty="0" err="1">
                <a:effectLst/>
              </a:rPr>
              <a:t>Privacy</a:t>
            </a:r>
            <a:r>
              <a:rPr lang="fr-MA" b="1" dirty="0">
                <a:effectLst/>
              </a:rPr>
              <a:t>) </a:t>
            </a:r>
            <a:endParaRPr lang="fr-MA" dirty="0"/>
          </a:p>
        </p:txBody>
      </p:sp>
      <p:pic>
        <p:nvPicPr>
          <p:cNvPr id="7" name="Espace réservé du contenu 6" descr="Une image contenant texte, diagramme, capture d’écran, ligne&#10;&#10;Description générée automatiquement">
            <a:extLst>
              <a:ext uri="{FF2B5EF4-FFF2-40B4-BE49-F238E27FC236}">
                <a16:creationId xmlns:a16="http://schemas.microsoft.com/office/drawing/2014/main" id="{97AC4351-E458-66FC-2515-F6E19DBA2BCA}"/>
              </a:ext>
            </a:extLst>
          </p:cNvPr>
          <p:cNvPicPr>
            <a:picLocks noGrp="1" noChangeAspect="1"/>
          </p:cNvPicPr>
          <p:nvPr>
            <p:ph idx="1"/>
          </p:nvPr>
        </p:nvPicPr>
        <p:blipFill>
          <a:blip r:embed="rId2"/>
          <a:stretch>
            <a:fillRect/>
          </a:stretch>
        </p:blipFill>
        <p:spPr>
          <a:xfrm>
            <a:off x="5887264" y="1371600"/>
            <a:ext cx="5189538" cy="2307566"/>
          </a:xfrm>
        </p:spPr>
      </p:pic>
      <p:sp>
        <p:nvSpPr>
          <p:cNvPr id="4" name="Espace réservé du texte 3">
            <a:extLst>
              <a:ext uri="{FF2B5EF4-FFF2-40B4-BE49-F238E27FC236}">
                <a16:creationId xmlns:a16="http://schemas.microsoft.com/office/drawing/2014/main" id="{D438417F-BFBE-8995-DC1D-072FE9DD1BDA}"/>
              </a:ext>
            </a:extLst>
          </p:cNvPr>
          <p:cNvSpPr>
            <a:spLocks noGrp="1"/>
          </p:cNvSpPr>
          <p:nvPr>
            <p:ph type="body" sz="half" idx="2"/>
          </p:nvPr>
        </p:nvSpPr>
        <p:spPr>
          <a:xfrm>
            <a:off x="942919" y="1669774"/>
            <a:ext cx="3430298" cy="4355105"/>
          </a:xfrm>
        </p:spPr>
        <p:txBody>
          <a:bodyPr/>
          <a:lstStyle/>
          <a:p>
            <a:pPr marL="285750" indent="-285750">
              <a:buFont typeface="Wingdings" panose="05000000000000000000" pitchFamily="2" charset="2"/>
              <a:buChar char="§"/>
            </a:pPr>
            <a:r>
              <a:rPr lang="en-US" dirty="0">
                <a:solidFill>
                  <a:schemeClr val="bg1"/>
                </a:solidFill>
              </a:rPr>
              <a:t>WEP encryption is a protocol responsible for the </a:t>
            </a:r>
            <a:r>
              <a:rPr lang="en-US" b="1" dirty="0">
                <a:solidFill>
                  <a:schemeClr val="bg1"/>
                </a:solidFill>
              </a:rPr>
              <a:t>encryption of frames</a:t>
            </a:r>
            <a:r>
              <a:rPr lang="en-US" dirty="0">
                <a:solidFill>
                  <a:schemeClr val="bg1"/>
                </a:solidFill>
              </a:rPr>
              <a:t> and uses the symmetric algorithm </a:t>
            </a:r>
            <a:r>
              <a:rPr lang="en-US" b="1" dirty="0">
                <a:solidFill>
                  <a:schemeClr val="bg1"/>
                </a:solidFill>
              </a:rPr>
              <a:t>RC4</a:t>
            </a:r>
            <a:r>
              <a:rPr lang="en-US" dirty="0">
                <a:solidFill>
                  <a:schemeClr val="bg1"/>
                </a:solidFill>
              </a:rPr>
              <a:t>.</a:t>
            </a:r>
          </a:p>
          <a:p>
            <a:pPr marL="285750" indent="-285750">
              <a:buFont typeface="Wingdings" panose="05000000000000000000" pitchFamily="2" charset="2"/>
              <a:buChar char="§"/>
            </a:pPr>
            <a:r>
              <a:rPr lang="en-US" dirty="0">
                <a:solidFill>
                  <a:schemeClr val="bg1"/>
                </a:solidFill>
              </a:rPr>
              <a:t>The secret key has a length of </a:t>
            </a:r>
            <a:r>
              <a:rPr lang="en-US" b="1" dirty="0">
                <a:solidFill>
                  <a:schemeClr val="bg1"/>
                </a:solidFill>
              </a:rPr>
              <a:t>40 or 104 bits</a:t>
            </a:r>
            <a:r>
              <a:rPr lang="en-US" dirty="0">
                <a:solidFill>
                  <a:schemeClr val="bg1"/>
                </a:solidFill>
              </a:rPr>
              <a:t>.</a:t>
            </a:r>
          </a:p>
          <a:p>
            <a:pPr marL="285750" indent="-285750">
              <a:buFont typeface="Wingdings" panose="05000000000000000000" pitchFamily="2" charset="2"/>
              <a:buChar char="§"/>
            </a:pPr>
            <a:r>
              <a:rPr lang="en-US" dirty="0">
                <a:solidFill>
                  <a:schemeClr val="bg1"/>
                </a:solidFill>
              </a:rPr>
              <a:t>It assumes that the client and the server share a common secret key.</a:t>
            </a:r>
          </a:p>
          <a:p>
            <a:pPr marL="285750" indent="-285750">
              <a:buFont typeface="Wingdings" panose="05000000000000000000" pitchFamily="2" charset="2"/>
              <a:buChar char="§"/>
            </a:pPr>
            <a:r>
              <a:rPr lang="en-US" dirty="0">
                <a:solidFill>
                  <a:schemeClr val="bg1"/>
                </a:solidFill>
              </a:rPr>
              <a:t>Additionally, it incorporates </a:t>
            </a:r>
            <a:r>
              <a:rPr lang="en-US" b="1" dirty="0">
                <a:solidFill>
                  <a:schemeClr val="bg1"/>
                </a:solidFill>
              </a:rPr>
              <a:t>24 bits of IV</a:t>
            </a:r>
            <a:r>
              <a:rPr lang="en-US" dirty="0">
                <a:solidFill>
                  <a:schemeClr val="bg1"/>
                </a:solidFill>
              </a:rPr>
              <a:t> (which is why WEP keys are often configured as </a:t>
            </a:r>
            <a:r>
              <a:rPr lang="en-US" b="1" dirty="0">
                <a:solidFill>
                  <a:schemeClr val="bg1"/>
                </a:solidFill>
              </a:rPr>
              <a:t>40+24=64 bits</a:t>
            </a:r>
            <a:r>
              <a:rPr lang="en-US" dirty="0">
                <a:solidFill>
                  <a:schemeClr val="bg1"/>
                </a:solidFill>
              </a:rPr>
              <a:t> or </a:t>
            </a:r>
            <a:r>
              <a:rPr lang="en-US" b="1" dirty="0">
                <a:solidFill>
                  <a:schemeClr val="bg1"/>
                </a:solidFill>
              </a:rPr>
              <a:t>104+24=128 bits</a:t>
            </a:r>
            <a:r>
              <a:rPr lang="en-US" dirty="0">
                <a:solidFill>
                  <a:schemeClr val="bg1"/>
                </a:solidFill>
              </a:rPr>
              <a:t>).</a:t>
            </a:r>
            <a:endParaRPr lang="fr-MA" dirty="0">
              <a:solidFill>
                <a:schemeClr val="bg1"/>
              </a:solidFill>
            </a:endParaRPr>
          </a:p>
        </p:txBody>
      </p:sp>
      <p:pic>
        <p:nvPicPr>
          <p:cNvPr id="9" name="Image 8" descr="Une image contenant noir, obscurité&#10;&#10;Description générée automatiquement">
            <a:extLst>
              <a:ext uri="{FF2B5EF4-FFF2-40B4-BE49-F238E27FC236}">
                <a16:creationId xmlns:a16="http://schemas.microsoft.com/office/drawing/2014/main" id="{EE762CBD-DFD4-9DB3-0787-71C54EA0E4F8}"/>
              </a:ext>
            </a:extLst>
          </p:cNvPr>
          <p:cNvPicPr>
            <a:picLocks noChangeAspect="1"/>
          </p:cNvPicPr>
          <p:nvPr/>
        </p:nvPicPr>
        <p:blipFill>
          <a:blip r:embed="rId3"/>
          <a:stretch>
            <a:fillRect/>
          </a:stretch>
        </p:blipFill>
        <p:spPr>
          <a:xfrm>
            <a:off x="6406487" y="3847326"/>
            <a:ext cx="4151092" cy="1971578"/>
          </a:xfrm>
          <a:prstGeom prst="rect">
            <a:avLst/>
          </a:prstGeom>
        </p:spPr>
      </p:pic>
      <p:sp>
        <p:nvSpPr>
          <p:cNvPr id="10" name="ZoneTexte 9">
            <a:extLst>
              <a:ext uri="{FF2B5EF4-FFF2-40B4-BE49-F238E27FC236}">
                <a16:creationId xmlns:a16="http://schemas.microsoft.com/office/drawing/2014/main" id="{BC5330E8-F390-4801-E2E3-8A130C5B9869}"/>
              </a:ext>
            </a:extLst>
          </p:cNvPr>
          <p:cNvSpPr txBox="1"/>
          <p:nvPr/>
        </p:nvSpPr>
        <p:spPr>
          <a:xfrm>
            <a:off x="5115339" y="6175513"/>
            <a:ext cx="6414052" cy="369332"/>
          </a:xfrm>
          <a:prstGeom prst="rect">
            <a:avLst/>
          </a:prstGeom>
          <a:noFill/>
        </p:spPr>
        <p:txBody>
          <a:bodyPr wrap="square" rtlCol="0">
            <a:spAutoFit/>
          </a:bodyPr>
          <a:lstStyle/>
          <a:p>
            <a:r>
              <a:rPr lang="fr-MA" dirty="0"/>
              <a:t>[5]</a:t>
            </a:r>
          </a:p>
        </p:txBody>
      </p:sp>
      <p:sp>
        <p:nvSpPr>
          <p:cNvPr id="3" name="Espace réservé du numéro de diapositive 2">
            <a:extLst>
              <a:ext uri="{FF2B5EF4-FFF2-40B4-BE49-F238E27FC236}">
                <a16:creationId xmlns:a16="http://schemas.microsoft.com/office/drawing/2014/main" id="{44CAD657-C331-E67F-C61C-C6E053A83C6D}"/>
              </a:ext>
            </a:extLst>
          </p:cNvPr>
          <p:cNvSpPr>
            <a:spLocks noGrp="1"/>
          </p:cNvSpPr>
          <p:nvPr>
            <p:ph type="sldNum" sz="quarter" idx="12"/>
          </p:nvPr>
        </p:nvSpPr>
        <p:spPr/>
        <p:txBody>
          <a:bodyPr/>
          <a:lstStyle/>
          <a:p>
            <a:pPr rtl="0"/>
            <a:fld id="{D57F1E4F-1CFF-5643-939E-217C01CDF565}" type="slidenum">
              <a:rPr lang="fr-FR" noProof="0" smtClean="0"/>
              <a:pPr rtl="0"/>
              <a:t>10</a:t>
            </a:fld>
            <a:endParaRPr lang="fr-FR" noProof="0"/>
          </a:p>
        </p:txBody>
      </p:sp>
    </p:spTree>
    <p:extLst>
      <p:ext uri="{BB962C8B-B14F-4D97-AF65-F5344CB8AC3E}">
        <p14:creationId xmlns:p14="http://schemas.microsoft.com/office/powerpoint/2010/main" val="2082821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4F2203-9409-E072-96A9-A6C58A6692B8}"/>
              </a:ext>
            </a:extLst>
          </p:cNvPr>
          <p:cNvSpPr>
            <a:spLocks noGrp="1"/>
          </p:cNvSpPr>
          <p:nvPr>
            <p:ph type="title"/>
          </p:nvPr>
        </p:nvSpPr>
        <p:spPr/>
        <p:txBody>
          <a:bodyPr/>
          <a:lstStyle/>
          <a:p>
            <a:r>
              <a:rPr lang="fr-FR" b="1" dirty="0"/>
              <a:t>WPA (</a:t>
            </a:r>
            <a:r>
              <a:rPr lang="fr-MA" b="1" dirty="0"/>
              <a:t>Wi-Fi </a:t>
            </a:r>
            <a:r>
              <a:rPr lang="fr-MA" b="1" dirty="0" err="1"/>
              <a:t>Protected</a:t>
            </a:r>
            <a:r>
              <a:rPr lang="fr-MA" b="1" dirty="0"/>
              <a:t> Access) </a:t>
            </a:r>
          </a:p>
        </p:txBody>
      </p:sp>
      <p:sp>
        <p:nvSpPr>
          <p:cNvPr id="3" name="Espace réservé du contenu 2">
            <a:extLst>
              <a:ext uri="{FF2B5EF4-FFF2-40B4-BE49-F238E27FC236}">
                <a16:creationId xmlns:a16="http://schemas.microsoft.com/office/drawing/2014/main" id="{3C503476-B67B-2427-B31C-CE40A2CEA421}"/>
              </a:ext>
            </a:extLst>
          </p:cNvPr>
          <p:cNvSpPr>
            <a:spLocks noGrp="1"/>
          </p:cNvSpPr>
          <p:nvPr>
            <p:ph idx="1"/>
          </p:nvPr>
        </p:nvSpPr>
        <p:spPr>
          <a:xfrm>
            <a:off x="742122" y="2603500"/>
            <a:ext cx="10654748" cy="3810552"/>
          </a:xfrm>
        </p:spPr>
        <p:txBody>
          <a:bodyPr>
            <a:normAutofit/>
          </a:bodyPr>
          <a:lstStyle/>
          <a:p>
            <a:r>
              <a:rPr lang="fr-MA" b="1" dirty="0" err="1"/>
              <a:t>Encryption</a:t>
            </a:r>
            <a:r>
              <a:rPr lang="fr-MA" b="1" dirty="0"/>
              <a:t> Protocol: </a:t>
            </a:r>
            <a:r>
              <a:rPr lang="fr-MA" dirty="0"/>
              <a:t>Uses TKIP (Temporal Key </a:t>
            </a:r>
            <a:r>
              <a:rPr lang="fr-MA" dirty="0" err="1"/>
              <a:t>Integrity</a:t>
            </a:r>
            <a:r>
              <a:rPr lang="fr-MA" dirty="0"/>
              <a:t> Protocol).</a:t>
            </a:r>
          </a:p>
          <a:p>
            <a:r>
              <a:rPr lang="fr-MA" b="1" dirty="0"/>
              <a:t>Key </a:t>
            </a:r>
            <a:r>
              <a:rPr lang="fr-MA" b="1" dirty="0" err="1"/>
              <a:t>Features</a:t>
            </a:r>
            <a:r>
              <a:rPr lang="fr-MA" b="1" dirty="0"/>
              <a:t> of TKIP </a:t>
            </a:r>
            <a:r>
              <a:rPr lang="fr-MA" dirty="0"/>
              <a:t>: </a:t>
            </a:r>
          </a:p>
          <a:p>
            <a:pPr>
              <a:buFont typeface="+mj-lt"/>
              <a:buAutoNum type="arabicPeriod"/>
            </a:pPr>
            <a:r>
              <a:rPr lang="fr-MA" dirty="0"/>
              <a:t>Per-</a:t>
            </a:r>
            <a:r>
              <a:rPr lang="fr-MA" dirty="0" err="1"/>
              <a:t>packet</a:t>
            </a:r>
            <a:r>
              <a:rPr lang="fr-MA" dirty="0"/>
              <a:t> </a:t>
            </a:r>
            <a:r>
              <a:rPr lang="fr-MA" dirty="0" err="1"/>
              <a:t>mixing</a:t>
            </a:r>
            <a:r>
              <a:rPr lang="fr-MA" dirty="0"/>
              <a:t> </a:t>
            </a:r>
            <a:r>
              <a:rPr lang="fr-MA" dirty="0" err="1"/>
              <a:t>function</a:t>
            </a:r>
            <a:r>
              <a:rPr lang="fr-MA" dirty="0"/>
              <a:t>.</a:t>
            </a:r>
          </a:p>
          <a:p>
            <a:pPr>
              <a:buFont typeface="+mj-lt"/>
              <a:buAutoNum type="arabicPeriod"/>
            </a:pPr>
            <a:r>
              <a:rPr lang="fr-MA" dirty="0"/>
              <a:t>Message </a:t>
            </a:r>
            <a:r>
              <a:rPr lang="fr-MA" dirty="0" err="1"/>
              <a:t>integrity</a:t>
            </a:r>
            <a:r>
              <a:rPr lang="fr-MA" dirty="0"/>
              <a:t> check to </a:t>
            </a:r>
            <a:r>
              <a:rPr lang="fr-MA" dirty="0" err="1"/>
              <a:t>prevent</a:t>
            </a:r>
            <a:r>
              <a:rPr lang="fr-MA" dirty="0"/>
              <a:t> </a:t>
            </a:r>
            <a:r>
              <a:rPr lang="fr-MA" dirty="0" err="1"/>
              <a:t>tampering</a:t>
            </a:r>
            <a:r>
              <a:rPr lang="fr-MA" dirty="0"/>
              <a:t>.</a:t>
            </a:r>
          </a:p>
          <a:p>
            <a:pPr>
              <a:buFont typeface="+mj-lt"/>
              <a:buAutoNum type="arabicPeriod"/>
            </a:pPr>
            <a:r>
              <a:rPr lang="fr-MA" dirty="0"/>
              <a:t>Extended </a:t>
            </a:r>
            <a:r>
              <a:rPr lang="fr-MA" dirty="0" err="1"/>
              <a:t>initialization</a:t>
            </a:r>
            <a:r>
              <a:rPr lang="fr-MA" dirty="0"/>
              <a:t> </a:t>
            </a:r>
            <a:r>
              <a:rPr lang="fr-MA" dirty="0" err="1"/>
              <a:t>vector</a:t>
            </a:r>
            <a:r>
              <a:rPr lang="fr-MA" dirty="0"/>
              <a:t> (IV) for </a:t>
            </a:r>
            <a:r>
              <a:rPr lang="fr-MA" dirty="0" err="1"/>
              <a:t>better</a:t>
            </a:r>
            <a:r>
              <a:rPr lang="fr-MA" dirty="0"/>
              <a:t> </a:t>
            </a:r>
            <a:r>
              <a:rPr lang="fr-MA" dirty="0" err="1"/>
              <a:t>security</a:t>
            </a:r>
            <a:r>
              <a:rPr lang="fr-MA" dirty="0"/>
              <a:t>.</a:t>
            </a:r>
          </a:p>
          <a:p>
            <a:pPr>
              <a:buFont typeface="+mj-lt"/>
              <a:buAutoNum type="arabicPeriod"/>
            </a:pPr>
            <a:r>
              <a:rPr lang="fr-MA" dirty="0"/>
              <a:t>Key re-</a:t>
            </a:r>
            <a:r>
              <a:rPr lang="fr-MA" dirty="0" err="1"/>
              <a:t>coding</a:t>
            </a:r>
            <a:r>
              <a:rPr lang="fr-MA" dirty="0"/>
              <a:t> (re-</a:t>
            </a:r>
            <a:r>
              <a:rPr lang="fr-MA" dirty="0" err="1"/>
              <a:t>keying</a:t>
            </a:r>
            <a:r>
              <a:rPr lang="fr-MA" dirty="0"/>
              <a:t>) </a:t>
            </a:r>
            <a:r>
              <a:rPr lang="fr-MA" dirty="0" err="1"/>
              <a:t>mechanism</a:t>
            </a:r>
            <a:r>
              <a:rPr lang="fr-MA" dirty="0"/>
              <a:t> to </a:t>
            </a:r>
            <a:r>
              <a:rPr lang="fr-MA" dirty="0" err="1"/>
              <a:t>enhance</a:t>
            </a:r>
            <a:r>
              <a:rPr lang="fr-MA" dirty="0"/>
              <a:t> protection.</a:t>
            </a:r>
          </a:p>
          <a:p>
            <a:r>
              <a:rPr lang="fr-MA" b="1" dirty="0"/>
              <a:t>User </a:t>
            </a:r>
            <a:r>
              <a:rPr lang="fr-MA" b="1" dirty="0" err="1"/>
              <a:t>Authentication</a:t>
            </a:r>
            <a:r>
              <a:rPr lang="fr-MA" dirty="0"/>
              <a:t>: </a:t>
            </a:r>
            <a:r>
              <a:rPr lang="fr-MA" dirty="0" err="1"/>
              <a:t>Ensures</a:t>
            </a:r>
            <a:r>
              <a:rPr lang="fr-MA" dirty="0"/>
              <a:t> </a:t>
            </a:r>
            <a:r>
              <a:rPr lang="fr-MA" dirty="0" err="1"/>
              <a:t>robust</a:t>
            </a:r>
            <a:r>
              <a:rPr lang="fr-MA" dirty="0"/>
              <a:t> </a:t>
            </a:r>
            <a:r>
              <a:rPr lang="fr-MA" dirty="0" err="1"/>
              <a:t>authentication</a:t>
            </a:r>
            <a:r>
              <a:rPr lang="fr-MA" dirty="0"/>
              <a:t> </a:t>
            </a:r>
            <a:r>
              <a:rPr lang="fr-MA" dirty="0" err="1"/>
              <a:t>based</a:t>
            </a:r>
            <a:r>
              <a:rPr lang="fr-MA" dirty="0"/>
              <a:t> on the 802.1x standard.</a:t>
            </a:r>
          </a:p>
          <a:p>
            <a:pPr marL="0" indent="0">
              <a:buNone/>
            </a:pPr>
            <a:endParaRPr lang="fr-MA" dirty="0"/>
          </a:p>
        </p:txBody>
      </p:sp>
      <p:sp>
        <p:nvSpPr>
          <p:cNvPr id="9" name="ZoneTexte 8">
            <a:extLst>
              <a:ext uri="{FF2B5EF4-FFF2-40B4-BE49-F238E27FC236}">
                <a16:creationId xmlns:a16="http://schemas.microsoft.com/office/drawing/2014/main" id="{1517CA8B-25E9-62BD-38C1-73B3D4BFDAE9}"/>
              </a:ext>
            </a:extLst>
          </p:cNvPr>
          <p:cNvSpPr txBox="1"/>
          <p:nvPr/>
        </p:nvSpPr>
        <p:spPr>
          <a:xfrm>
            <a:off x="10100406" y="4982986"/>
            <a:ext cx="1180889" cy="369332"/>
          </a:xfrm>
          <a:prstGeom prst="rect">
            <a:avLst/>
          </a:prstGeom>
          <a:noFill/>
        </p:spPr>
        <p:txBody>
          <a:bodyPr wrap="square" rtlCol="0">
            <a:spAutoFit/>
          </a:bodyPr>
          <a:lstStyle/>
          <a:p>
            <a:r>
              <a:rPr lang="fr-MA" dirty="0"/>
              <a:t>[6]</a:t>
            </a:r>
          </a:p>
        </p:txBody>
      </p:sp>
      <p:sp>
        <p:nvSpPr>
          <p:cNvPr id="4" name="Espace réservé du numéro de diapositive 3">
            <a:extLst>
              <a:ext uri="{FF2B5EF4-FFF2-40B4-BE49-F238E27FC236}">
                <a16:creationId xmlns:a16="http://schemas.microsoft.com/office/drawing/2014/main" id="{9F93662C-5A0E-9F58-8C72-5BC0E5D52794}"/>
              </a:ext>
            </a:extLst>
          </p:cNvPr>
          <p:cNvSpPr>
            <a:spLocks noGrp="1"/>
          </p:cNvSpPr>
          <p:nvPr>
            <p:ph type="sldNum" sz="quarter" idx="12"/>
          </p:nvPr>
        </p:nvSpPr>
        <p:spPr/>
        <p:txBody>
          <a:bodyPr/>
          <a:lstStyle/>
          <a:p>
            <a:pPr rtl="0"/>
            <a:fld id="{D57F1E4F-1CFF-5643-939E-217C01CDF565}" type="slidenum">
              <a:rPr lang="fr-FR" noProof="0" smtClean="0"/>
              <a:pPr rtl="0"/>
              <a:t>11</a:t>
            </a:fld>
            <a:endParaRPr lang="fr-FR" noProof="0"/>
          </a:p>
        </p:txBody>
      </p:sp>
    </p:spTree>
    <p:extLst>
      <p:ext uri="{BB962C8B-B14F-4D97-AF65-F5344CB8AC3E}">
        <p14:creationId xmlns:p14="http://schemas.microsoft.com/office/powerpoint/2010/main" val="3546090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768D2B-FBA8-428D-23D7-018C43B60E0B}"/>
              </a:ext>
            </a:extLst>
          </p:cNvPr>
          <p:cNvSpPr>
            <a:spLocks noGrp="1"/>
          </p:cNvSpPr>
          <p:nvPr>
            <p:ph type="title"/>
          </p:nvPr>
        </p:nvSpPr>
        <p:spPr/>
        <p:txBody>
          <a:bodyPr/>
          <a:lstStyle/>
          <a:p>
            <a:r>
              <a:rPr lang="fr-MA" b="1" dirty="0"/>
              <a:t>Main </a:t>
            </a:r>
            <a:r>
              <a:rPr lang="fr-MA" b="1" dirty="0" err="1"/>
              <a:t>Characteristics</a:t>
            </a:r>
            <a:r>
              <a:rPr lang="fr-MA" b="1" dirty="0"/>
              <a:t> of WPA2</a:t>
            </a:r>
          </a:p>
        </p:txBody>
      </p:sp>
      <p:sp>
        <p:nvSpPr>
          <p:cNvPr id="3" name="Espace réservé du contenu 2">
            <a:extLst>
              <a:ext uri="{FF2B5EF4-FFF2-40B4-BE49-F238E27FC236}">
                <a16:creationId xmlns:a16="http://schemas.microsoft.com/office/drawing/2014/main" id="{025E7185-6442-1CF0-EDEC-41C083DAD34E}"/>
              </a:ext>
            </a:extLst>
          </p:cNvPr>
          <p:cNvSpPr>
            <a:spLocks noGrp="1"/>
          </p:cNvSpPr>
          <p:nvPr>
            <p:ph idx="1"/>
          </p:nvPr>
        </p:nvSpPr>
        <p:spPr>
          <a:xfrm>
            <a:off x="1154954" y="2603500"/>
            <a:ext cx="9274507" cy="3416300"/>
          </a:xfrm>
        </p:spPr>
        <p:txBody>
          <a:bodyPr>
            <a:noAutofit/>
          </a:bodyPr>
          <a:lstStyle/>
          <a:p>
            <a:r>
              <a:rPr lang="en-US" sz="2000" b="1" dirty="0"/>
              <a:t>Encryption Standard</a:t>
            </a:r>
            <a:r>
              <a:rPr lang="en-US" sz="2000" dirty="0"/>
              <a:t>: Uses AES (Advanced Encryption Standard), a government-approved cryptographic module.</a:t>
            </a:r>
          </a:p>
          <a:p>
            <a:r>
              <a:rPr lang="en-US" sz="2000" b="1" dirty="0"/>
              <a:t>Enhanced Security: </a:t>
            </a:r>
            <a:r>
              <a:rPr lang="en-US" sz="2000" dirty="0"/>
              <a:t>AES provides stronger and more complex encryption compared to TKIP used in WPA.</a:t>
            </a:r>
          </a:p>
          <a:p>
            <a:r>
              <a:rPr lang="en-US" sz="2000" b="1" dirty="0"/>
              <a:t>Pre-Shared Key Mode</a:t>
            </a:r>
            <a:r>
              <a:rPr lang="en-US" sz="2000" dirty="0"/>
              <a:t>: </a:t>
            </a:r>
          </a:p>
          <a:p>
            <a:pPr>
              <a:buFont typeface="+mj-lt"/>
              <a:buAutoNum type="arabicPeriod"/>
            </a:pPr>
            <a:r>
              <a:rPr lang="en-US" sz="2000" dirty="0"/>
              <a:t>Includes WPA2-PSK, which simplifies configuration for home users.</a:t>
            </a:r>
          </a:p>
          <a:p>
            <a:pPr>
              <a:buFont typeface="+mj-lt"/>
              <a:buAutoNum type="arabicPeriod"/>
            </a:pPr>
            <a:r>
              <a:rPr lang="en-US" sz="2000" dirty="0"/>
              <a:t>Offers a high level of security while being user-friendly.</a:t>
            </a:r>
          </a:p>
          <a:p>
            <a:r>
              <a:rPr lang="en-US" sz="2000" b="1" dirty="0"/>
              <a:t>Improved Security Features: </a:t>
            </a:r>
            <a:r>
              <a:rPr lang="en-US" sz="2000" dirty="0"/>
              <a:t>Designed to strengthen wireless network protection with advanced encryption mechanisms.</a:t>
            </a:r>
            <a:endParaRPr lang="fr-MA" sz="2000" dirty="0"/>
          </a:p>
        </p:txBody>
      </p:sp>
      <p:sp>
        <p:nvSpPr>
          <p:cNvPr id="9" name="ZoneTexte 8">
            <a:extLst>
              <a:ext uri="{FF2B5EF4-FFF2-40B4-BE49-F238E27FC236}">
                <a16:creationId xmlns:a16="http://schemas.microsoft.com/office/drawing/2014/main" id="{E5BCD39F-D428-0985-83B2-339FB2C4F283}"/>
              </a:ext>
            </a:extLst>
          </p:cNvPr>
          <p:cNvSpPr txBox="1"/>
          <p:nvPr/>
        </p:nvSpPr>
        <p:spPr>
          <a:xfrm>
            <a:off x="7870127" y="5699666"/>
            <a:ext cx="484166" cy="369332"/>
          </a:xfrm>
          <a:prstGeom prst="rect">
            <a:avLst/>
          </a:prstGeom>
          <a:noFill/>
        </p:spPr>
        <p:txBody>
          <a:bodyPr wrap="square" rtlCol="0">
            <a:spAutoFit/>
          </a:bodyPr>
          <a:lstStyle/>
          <a:p>
            <a:r>
              <a:rPr lang="fr-MA" dirty="0">
                <a:effectLst/>
              </a:rPr>
              <a:t>[7]</a:t>
            </a:r>
            <a:endParaRPr lang="fr-MA" dirty="0"/>
          </a:p>
        </p:txBody>
      </p:sp>
      <p:sp>
        <p:nvSpPr>
          <p:cNvPr id="4" name="Espace réservé du numéro de diapositive 3">
            <a:extLst>
              <a:ext uri="{FF2B5EF4-FFF2-40B4-BE49-F238E27FC236}">
                <a16:creationId xmlns:a16="http://schemas.microsoft.com/office/drawing/2014/main" id="{F9BA75E8-6709-7600-B3AF-4E9ECDCB8170}"/>
              </a:ext>
            </a:extLst>
          </p:cNvPr>
          <p:cNvSpPr>
            <a:spLocks noGrp="1"/>
          </p:cNvSpPr>
          <p:nvPr>
            <p:ph type="sldNum" sz="quarter" idx="12"/>
          </p:nvPr>
        </p:nvSpPr>
        <p:spPr/>
        <p:txBody>
          <a:bodyPr/>
          <a:lstStyle/>
          <a:p>
            <a:pPr rtl="0"/>
            <a:fld id="{D57F1E4F-1CFF-5643-939E-217C01CDF565}" type="slidenum">
              <a:rPr lang="fr-FR" noProof="0" smtClean="0"/>
              <a:pPr rtl="0"/>
              <a:t>12</a:t>
            </a:fld>
            <a:endParaRPr lang="fr-FR" noProof="0"/>
          </a:p>
        </p:txBody>
      </p:sp>
    </p:spTree>
    <p:extLst>
      <p:ext uri="{BB962C8B-B14F-4D97-AF65-F5344CB8AC3E}">
        <p14:creationId xmlns:p14="http://schemas.microsoft.com/office/powerpoint/2010/main" val="3518446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9AFF2A-C58B-1729-AD85-1381C3F8C114}"/>
              </a:ext>
            </a:extLst>
          </p:cNvPr>
          <p:cNvSpPr>
            <a:spLocks noGrp="1"/>
          </p:cNvSpPr>
          <p:nvPr>
            <p:ph type="title"/>
          </p:nvPr>
        </p:nvSpPr>
        <p:spPr/>
        <p:txBody>
          <a:bodyPr/>
          <a:lstStyle/>
          <a:p>
            <a:r>
              <a:rPr lang="fr-FR" b="1" dirty="0"/>
              <a:t>WPA 3</a:t>
            </a:r>
            <a:endParaRPr lang="fr-MA" b="1" dirty="0"/>
          </a:p>
        </p:txBody>
      </p:sp>
      <p:sp>
        <p:nvSpPr>
          <p:cNvPr id="3" name="Espace réservé du contenu 2">
            <a:extLst>
              <a:ext uri="{FF2B5EF4-FFF2-40B4-BE49-F238E27FC236}">
                <a16:creationId xmlns:a16="http://schemas.microsoft.com/office/drawing/2014/main" id="{2F8519D7-B6BF-A76C-2243-2AD6034EE854}"/>
              </a:ext>
            </a:extLst>
          </p:cNvPr>
          <p:cNvSpPr>
            <a:spLocks noGrp="1"/>
          </p:cNvSpPr>
          <p:nvPr>
            <p:ph idx="1"/>
          </p:nvPr>
        </p:nvSpPr>
        <p:spPr>
          <a:xfrm>
            <a:off x="490330" y="2603500"/>
            <a:ext cx="11131827" cy="3416300"/>
          </a:xfrm>
        </p:spPr>
        <p:txBody>
          <a:bodyPr>
            <a:noAutofit/>
          </a:bodyPr>
          <a:lstStyle/>
          <a:p>
            <a:r>
              <a:rPr lang="en-US" sz="2000" b="1" dirty="0"/>
              <a:t>Improved Authentication: </a:t>
            </a:r>
            <a:r>
              <a:rPr lang="en-US" sz="2000" dirty="0"/>
              <a:t>Introduces Simultaneous Authentication of Equals (SAE), replacing the Pre-Shared Key (PSK) method used in WPA2.</a:t>
            </a:r>
          </a:p>
          <a:p>
            <a:pPr>
              <a:buFont typeface="Arial" panose="020B0604020202020204" pitchFamily="34" charset="0"/>
              <a:buChar char="•"/>
            </a:pPr>
            <a:r>
              <a:rPr lang="en-US" sz="2000" dirty="0"/>
              <a:t> Provides greater resilience against offline dictionary attacks.</a:t>
            </a:r>
          </a:p>
          <a:p>
            <a:r>
              <a:rPr lang="en-US" sz="2000" dirty="0"/>
              <a:t>Enhanced Security Suite:</a:t>
            </a:r>
          </a:p>
          <a:p>
            <a:pPr>
              <a:buFont typeface="+mj-lt"/>
              <a:buAutoNum type="arabicPeriod"/>
            </a:pPr>
            <a:r>
              <a:rPr lang="en-US" sz="2000" dirty="0"/>
              <a:t>Includes a 192-bit security suite aligned with the CNSA (Commercial National Security Algorithm).</a:t>
            </a:r>
          </a:p>
          <a:p>
            <a:pPr>
              <a:buFont typeface="+mj-lt"/>
              <a:buAutoNum type="arabicPeriod"/>
            </a:pPr>
            <a:r>
              <a:rPr lang="en-US" sz="2000" dirty="0"/>
              <a:t>Offers higher protection for networks handling sensitive data.</a:t>
            </a:r>
          </a:p>
          <a:p>
            <a:r>
              <a:rPr lang="en-US" sz="2000" b="1" dirty="0"/>
              <a:t>Advanced Protection: </a:t>
            </a:r>
            <a:r>
              <a:rPr lang="en-US" sz="2000" dirty="0"/>
              <a:t>Delivers significant upgrades in encryption and overall security compared to WPA2.</a:t>
            </a:r>
            <a:r>
              <a:rPr lang="fr-MA" sz="2000" dirty="0">
                <a:effectLst/>
              </a:rPr>
              <a:t> [7]</a:t>
            </a:r>
            <a:endParaRPr lang="fr-MA" sz="2000" dirty="0"/>
          </a:p>
          <a:p>
            <a:pPr marL="0" indent="0">
              <a:buNone/>
            </a:pPr>
            <a:endParaRPr lang="fr-MA" sz="2000" dirty="0"/>
          </a:p>
        </p:txBody>
      </p:sp>
      <p:sp>
        <p:nvSpPr>
          <p:cNvPr id="4" name="Espace réservé du numéro de diapositive 3">
            <a:extLst>
              <a:ext uri="{FF2B5EF4-FFF2-40B4-BE49-F238E27FC236}">
                <a16:creationId xmlns:a16="http://schemas.microsoft.com/office/drawing/2014/main" id="{01F0CA46-1A22-F3CD-A0D0-B17E35E5B806}"/>
              </a:ext>
            </a:extLst>
          </p:cNvPr>
          <p:cNvSpPr>
            <a:spLocks noGrp="1"/>
          </p:cNvSpPr>
          <p:nvPr>
            <p:ph type="sldNum" sz="quarter" idx="12"/>
          </p:nvPr>
        </p:nvSpPr>
        <p:spPr/>
        <p:txBody>
          <a:bodyPr/>
          <a:lstStyle/>
          <a:p>
            <a:pPr rtl="0"/>
            <a:fld id="{D57F1E4F-1CFF-5643-939E-217C01CDF565}" type="slidenum">
              <a:rPr lang="fr-FR" noProof="0" smtClean="0"/>
              <a:pPr rtl="0"/>
              <a:t>13</a:t>
            </a:fld>
            <a:endParaRPr lang="fr-FR" noProof="0"/>
          </a:p>
        </p:txBody>
      </p:sp>
    </p:spTree>
    <p:extLst>
      <p:ext uri="{BB962C8B-B14F-4D97-AF65-F5344CB8AC3E}">
        <p14:creationId xmlns:p14="http://schemas.microsoft.com/office/powerpoint/2010/main" val="226726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615274-C708-C8A5-8EB9-06B8BE918DAA}"/>
              </a:ext>
            </a:extLst>
          </p:cNvPr>
          <p:cNvSpPr>
            <a:spLocks noGrp="1"/>
          </p:cNvSpPr>
          <p:nvPr>
            <p:ph type="title"/>
          </p:nvPr>
        </p:nvSpPr>
        <p:spPr/>
        <p:txBody>
          <a:bodyPr/>
          <a:lstStyle/>
          <a:p>
            <a:r>
              <a:rPr lang="fr-FR" dirty="0"/>
              <a:t>WEP vs WPA vs WPA2 vs WPA3 </a:t>
            </a:r>
            <a:endParaRPr lang="fr-MA" dirty="0"/>
          </a:p>
        </p:txBody>
      </p:sp>
      <p:pic>
        <p:nvPicPr>
          <p:cNvPr id="6" name="Espace réservé du contenu 5" descr="Une image contenant texte, capture d’écran, nombre, Police&#10;&#10;Description générée automatiquement">
            <a:extLst>
              <a:ext uri="{FF2B5EF4-FFF2-40B4-BE49-F238E27FC236}">
                <a16:creationId xmlns:a16="http://schemas.microsoft.com/office/drawing/2014/main" id="{687FB904-42D5-A339-A2BB-5C59773425D3}"/>
              </a:ext>
            </a:extLst>
          </p:cNvPr>
          <p:cNvPicPr>
            <a:picLocks noGrp="1" noChangeAspect="1"/>
          </p:cNvPicPr>
          <p:nvPr>
            <p:ph idx="1"/>
          </p:nvPr>
        </p:nvPicPr>
        <p:blipFill>
          <a:blip r:embed="rId2"/>
          <a:stretch>
            <a:fillRect/>
          </a:stretch>
        </p:blipFill>
        <p:spPr>
          <a:xfrm>
            <a:off x="2060028" y="2406869"/>
            <a:ext cx="7987862" cy="4046483"/>
          </a:xfrm>
        </p:spPr>
      </p:pic>
      <p:sp>
        <p:nvSpPr>
          <p:cNvPr id="4" name="Espace réservé du numéro de diapositive 3">
            <a:extLst>
              <a:ext uri="{FF2B5EF4-FFF2-40B4-BE49-F238E27FC236}">
                <a16:creationId xmlns:a16="http://schemas.microsoft.com/office/drawing/2014/main" id="{34815126-A41E-8E75-C9A0-0C4F3027D078}"/>
              </a:ext>
            </a:extLst>
          </p:cNvPr>
          <p:cNvSpPr>
            <a:spLocks noGrp="1"/>
          </p:cNvSpPr>
          <p:nvPr>
            <p:ph type="sldNum" sz="quarter" idx="12"/>
          </p:nvPr>
        </p:nvSpPr>
        <p:spPr/>
        <p:txBody>
          <a:bodyPr/>
          <a:lstStyle/>
          <a:p>
            <a:pPr rtl="0"/>
            <a:fld id="{D57F1E4F-1CFF-5643-939E-217C01CDF565}" type="slidenum">
              <a:rPr lang="fr-FR" noProof="0" smtClean="0"/>
              <a:pPr rtl="0"/>
              <a:t>14</a:t>
            </a:fld>
            <a:endParaRPr lang="fr-FR" noProof="0"/>
          </a:p>
        </p:txBody>
      </p:sp>
      <p:sp>
        <p:nvSpPr>
          <p:cNvPr id="7" name="ZoneTexte 6">
            <a:extLst>
              <a:ext uri="{FF2B5EF4-FFF2-40B4-BE49-F238E27FC236}">
                <a16:creationId xmlns:a16="http://schemas.microsoft.com/office/drawing/2014/main" id="{B7FEC559-81CD-D144-A652-45C15D197C69}"/>
              </a:ext>
            </a:extLst>
          </p:cNvPr>
          <p:cNvSpPr txBox="1"/>
          <p:nvPr/>
        </p:nvSpPr>
        <p:spPr>
          <a:xfrm>
            <a:off x="2505474" y="6461665"/>
            <a:ext cx="7410893" cy="369332"/>
          </a:xfrm>
          <a:prstGeom prst="rect">
            <a:avLst/>
          </a:prstGeom>
          <a:noFill/>
        </p:spPr>
        <p:txBody>
          <a:bodyPr wrap="square" rtlCol="0">
            <a:spAutoFit/>
          </a:bodyPr>
          <a:lstStyle/>
          <a:p>
            <a:r>
              <a:rPr lang="fr-MA" dirty="0"/>
              <a:t>[8]</a:t>
            </a:r>
          </a:p>
        </p:txBody>
      </p:sp>
    </p:spTree>
    <p:extLst>
      <p:ext uri="{BB962C8B-B14F-4D97-AF65-F5344CB8AC3E}">
        <p14:creationId xmlns:p14="http://schemas.microsoft.com/office/powerpoint/2010/main" val="2495463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CD697-C8B9-C03D-CAEE-50C36F8812A8}"/>
              </a:ext>
            </a:extLst>
          </p:cNvPr>
          <p:cNvSpPr>
            <a:spLocks noGrp="1"/>
          </p:cNvSpPr>
          <p:nvPr>
            <p:ph type="title"/>
          </p:nvPr>
        </p:nvSpPr>
        <p:spPr/>
        <p:txBody>
          <a:bodyPr/>
          <a:lstStyle/>
          <a:p>
            <a:r>
              <a:rPr lang="en-FR" sz="2800" b="1" kern="100" dirty="0">
                <a:effectLst/>
                <a:ea typeface="Aptos" panose="020B0004020202020204" pitchFamily="34" charset="0"/>
                <a:cs typeface="Arial" panose="020B0604020202020204" pitchFamily="34" charset="0"/>
              </a:rPr>
              <a:t>Authentification du Wi-Fi</a:t>
            </a:r>
            <a:br>
              <a:rPr lang="en-FR" sz="1800" kern="100" dirty="0">
                <a:effectLst/>
                <a:latin typeface="Aptos" panose="020B0004020202020204" pitchFamily="34" charset="0"/>
                <a:ea typeface="Aptos" panose="020B0004020202020204" pitchFamily="34" charset="0"/>
                <a:cs typeface="Arial" panose="020B0604020202020204" pitchFamily="34" charset="0"/>
              </a:rPr>
            </a:br>
            <a:endParaRPr lang="en-FR" dirty="0"/>
          </a:p>
        </p:txBody>
      </p:sp>
      <p:sp>
        <p:nvSpPr>
          <p:cNvPr id="3" name="Content Placeholder 2">
            <a:extLst>
              <a:ext uri="{FF2B5EF4-FFF2-40B4-BE49-F238E27FC236}">
                <a16:creationId xmlns:a16="http://schemas.microsoft.com/office/drawing/2014/main" id="{F7C583C1-DB39-6B95-7C85-933F19C4ACB1}"/>
              </a:ext>
            </a:extLst>
          </p:cNvPr>
          <p:cNvSpPr>
            <a:spLocks noGrp="1"/>
          </p:cNvSpPr>
          <p:nvPr>
            <p:ph idx="1"/>
          </p:nvPr>
        </p:nvSpPr>
        <p:spPr>
          <a:xfrm>
            <a:off x="518616" y="2603500"/>
            <a:ext cx="11218460" cy="3854450"/>
          </a:xfrm>
        </p:spPr>
        <p:txBody>
          <a:bodyPr>
            <a:normAutofit fontScale="77500" lnSpcReduction="20000"/>
          </a:bodyPr>
          <a:lstStyle/>
          <a:p>
            <a:pPr marL="0" indent="0">
              <a:buNone/>
            </a:pPr>
            <a:r>
              <a:rPr lang="en-US" sz="2200" b="1" dirty="0"/>
              <a:t>Authentication at Layer 2 (L2)</a:t>
            </a:r>
            <a:r>
              <a:rPr lang="en-US" sz="2200" dirty="0"/>
              <a:t> controls network access.  And there is Two 802.11i authentication methods:</a:t>
            </a:r>
          </a:p>
          <a:p>
            <a:pPr marL="0" indent="0">
              <a:buNone/>
            </a:pPr>
            <a:r>
              <a:rPr lang="en-US" sz="2200" b="1" dirty="0"/>
              <a:t>Mode Personal</a:t>
            </a:r>
          </a:p>
          <a:p>
            <a:pPr>
              <a:buFont typeface="Arial" panose="020B0604020202020204" pitchFamily="34" charset="0"/>
              <a:buChar char="•"/>
            </a:pPr>
            <a:r>
              <a:rPr lang="en-US" sz="2200" b="1" dirty="0"/>
              <a:t>Pre-Shared Key</a:t>
            </a:r>
            <a:r>
              <a:rPr lang="en-US" sz="2200" dirty="0"/>
              <a:t> in WPA/WPA2 Personal mode, </a:t>
            </a:r>
            <a:r>
              <a:rPr lang="en-US" sz="2200" b="1" dirty="0"/>
              <a:t>SAE</a:t>
            </a:r>
            <a:r>
              <a:rPr lang="en-US" sz="2200" dirty="0"/>
              <a:t> in WPA3 Personal mode</a:t>
            </a:r>
          </a:p>
          <a:p>
            <a:pPr marL="742950" lvl="1" indent="-285750">
              <a:buFont typeface="Arial" panose="020B0604020202020204" pitchFamily="34" charset="0"/>
              <a:buChar char="•"/>
            </a:pPr>
            <a:r>
              <a:rPr lang="en-US" sz="2200" b="1" dirty="0"/>
              <a:t>Simplicity</a:t>
            </a:r>
            <a:r>
              <a:rPr lang="en-US" sz="2200" dirty="0"/>
              <a:t>: Easy to configure with a shared key, no infrastructure required.</a:t>
            </a:r>
          </a:p>
          <a:p>
            <a:pPr marL="742950" lvl="1" indent="-285750">
              <a:buFont typeface="Arial" panose="020B0604020202020204" pitchFamily="34" charset="0"/>
              <a:buChar char="•"/>
            </a:pPr>
            <a:r>
              <a:rPr lang="en-US" sz="2200" b="1" dirty="0"/>
              <a:t>Compatibility</a:t>
            </a:r>
            <a:r>
              <a:rPr lang="en-US" sz="2200" dirty="0"/>
              <a:t>: Works with almost all common devices.</a:t>
            </a:r>
          </a:p>
          <a:p>
            <a:pPr marL="742950" lvl="1" indent="-285750">
              <a:buFont typeface="Arial" panose="020B0604020202020204" pitchFamily="34" charset="0"/>
              <a:buChar char="•"/>
            </a:pPr>
            <a:r>
              <a:rPr lang="en-US" sz="2200" b="1" dirty="0"/>
              <a:t>SAE</a:t>
            </a:r>
            <a:r>
              <a:rPr lang="en-US" sz="2200" dirty="0"/>
              <a:t>: Protects key exchange against interception. </a:t>
            </a:r>
          </a:p>
          <a:p>
            <a:pPr marL="742950" lvl="1" indent="-285750">
              <a:buFont typeface="Arial" panose="020B0604020202020204" pitchFamily="34" charset="0"/>
              <a:buChar char="•"/>
            </a:pPr>
            <a:r>
              <a:rPr lang="en-US" sz="2200" b="1" dirty="0"/>
              <a:t>Forward Secrecy</a:t>
            </a:r>
            <a:r>
              <a:rPr lang="en-US" sz="2200" dirty="0"/>
              <a:t>: Past communications remain secure even if a key is compromised.</a:t>
            </a:r>
          </a:p>
          <a:p>
            <a:pPr marL="0" indent="0">
              <a:buNone/>
            </a:pPr>
            <a:r>
              <a:rPr lang="en-US" sz="2200" b="1" dirty="0"/>
              <a:t>Mode Enterprise</a:t>
            </a:r>
          </a:p>
          <a:p>
            <a:pPr>
              <a:buFont typeface="Arial" panose="020B0604020202020204" pitchFamily="34" charset="0"/>
              <a:buChar char="•"/>
            </a:pPr>
            <a:r>
              <a:rPr lang="en-US" sz="2200" b="1" dirty="0"/>
              <a:t>IEEE 802.1X/EAP</a:t>
            </a:r>
            <a:r>
              <a:rPr lang="en-US" sz="2200" dirty="0"/>
              <a:t> in WPA/WPA2/WPA3 Enterprise mode</a:t>
            </a:r>
          </a:p>
          <a:p>
            <a:pPr marL="742950" lvl="1" indent="-285750">
              <a:buFont typeface="Arial" panose="020B0604020202020204" pitchFamily="34" charset="0"/>
              <a:buChar char="•"/>
            </a:pPr>
            <a:r>
              <a:rPr lang="en-US" sz="2200" b="1" dirty="0"/>
              <a:t>Centralized Management</a:t>
            </a:r>
            <a:r>
              <a:rPr lang="en-US" sz="2200" dirty="0"/>
              <a:t>: Individual authentication for each user.</a:t>
            </a:r>
          </a:p>
          <a:p>
            <a:pPr lvl="1">
              <a:buFont typeface="Arial" panose="020B0604020202020204" pitchFamily="34" charset="0"/>
              <a:buChar char="•"/>
            </a:pPr>
            <a:r>
              <a:rPr lang="en-US" sz="2200" b="1" dirty="0"/>
              <a:t>Security</a:t>
            </a:r>
            <a:r>
              <a:rPr lang="en-US" sz="2200" dirty="0"/>
              <a:t>: Utilizes a RADIUS server and an EAP method for robust security </a:t>
            </a:r>
            <a:r>
              <a:rPr lang="en-US" sz="2400" dirty="0">
                <a:solidFill>
                  <a:schemeClr val="tx1">
                    <a:lumMod val="95000"/>
                    <a:lumOff val="5000"/>
                  </a:schemeClr>
                </a:solidFill>
              </a:rPr>
              <a:t>[9]</a:t>
            </a:r>
            <a:endParaRPr lang="en-FR" sz="2400" kern="100" dirty="0">
              <a:effectLst/>
              <a:latin typeface="Aptos" panose="020B0004020202020204" pitchFamily="34" charset="0"/>
              <a:ea typeface="Aptos" panose="020B0004020202020204" pitchFamily="34" charset="0"/>
              <a:cs typeface="Arial" panose="020B0604020202020204" pitchFamily="34" charset="0"/>
            </a:endParaRPr>
          </a:p>
          <a:p>
            <a:pPr marL="742950" lvl="1" indent="-285750">
              <a:buFont typeface="Arial" panose="020B0604020202020204" pitchFamily="34" charset="0"/>
              <a:buChar char="•"/>
            </a:pPr>
            <a:endParaRPr lang="en-US" sz="2200" dirty="0"/>
          </a:p>
        </p:txBody>
      </p:sp>
      <p:sp>
        <p:nvSpPr>
          <p:cNvPr id="5" name="Espace réservé du numéro de diapositive 4">
            <a:extLst>
              <a:ext uri="{FF2B5EF4-FFF2-40B4-BE49-F238E27FC236}">
                <a16:creationId xmlns:a16="http://schemas.microsoft.com/office/drawing/2014/main" id="{60E3A690-3EDC-9721-D773-1AB51399CAD8}"/>
              </a:ext>
            </a:extLst>
          </p:cNvPr>
          <p:cNvSpPr>
            <a:spLocks noGrp="1"/>
          </p:cNvSpPr>
          <p:nvPr>
            <p:ph type="sldNum" sz="quarter" idx="12"/>
          </p:nvPr>
        </p:nvSpPr>
        <p:spPr/>
        <p:txBody>
          <a:bodyPr/>
          <a:lstStyle/>
          <a:p>
            <a:pPr rtl="0"/>
            <a:fld id="{D57F1E4F-1CFF-5643-939E-217C01CDF565}" type="slidenum">
              <a:rPr lang="fr-FR" noProof="0" smtClean="0"/>
              <a:pPr rtl="0"/>
              <a:t>15</a:t>
            </a:fld>
            <a:endParaRPr lang="fr-FR" noProof="0"/>
          </a:p>
        </p:txBody>
      </p:sp>
    </p:spTree>
    <p:extLst>
      <p:ext uri="{BB962C8B-B14F-4D97-AF65-F5344CB8AC3E}">
        <p14:creationId xmlns:p14="http://schemas.microsoft.com/office/powerpoint/2010/main" val="1675340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22581-10EB-F142-8548-F24267C3D903}"/>
              </a:ext>
            </a:extLst>
          </p:cNvPr>
          <p:cNvSpPr>
            <a:spLocks noGrp="1"/>
          </p:cNvSpPr>
          <p:nvPr>
            <p:ph type="title"/>
          </p:nvPr>
        </p:nvSpPr>
        <p:spPr/>
        <p:txBody>
          <a:bodyPr/>
          <a:lstStyle/>
          <a:p>
            <a:r>
              <a:rPr lang="en-US" sz="2800" b="1" dirty="0"/>
              <a:t>1.Pre-Shared Key</a:t>
            </a:r>
            <a:r>
              <a:rPr lang="en-US" sz="2800" dirty="0"/>
              <a:t> in WPA/WPA2 Personal mode</a:t>
            </a:r>
            <a:endParaRPr lang="en-FR" sz="2800" dirty="0"/>
          </a:p>
        </p:txBody>
      </p:sp>
      <p:sp>
        <p:nvSpPr>
          <p:cNvPr id="3" name="Content Placeholder 2">
            <a:extLst>
              <a:ext uri="{FF2B5EF4-FFF2-40B4-BE49-F238E27FC236}">
                <a16:creationId xmlns:a16="http://schemas.microsoft.com/office/drawing/2014/main" id="{A0D76B1A-8771-695A-FD8A-B2FCF8051B38}"/>
              </a:ext>
            </a:extLst>
          </p:cNvPr>
          <p:cNvSpPr>
            <a:spLocks noGrp="1"/>
          </p:cNvSpPr>
          <p:nvPr>
            <p:ph idx="1"/>
          </p:nvPr>
        </p:nvSpPr>
        <p:spPr>
          <a:xfrm>
            <a:off x="655093" y="2603500"/>
            <a:ext cx="11122925" cy="3722872"/>
          </a:xfrm>
        </p:spPr>
        <p:txBody>
          <a:bodyPr>
            <a:noAutofit/>
          </a:bodyPr>
          <a:lstStyle/>
          <a:p>
            <a:pPr marL="0" indent="0">
              <a:buNone/>
            </a:pPr>
            <a:r>
              <a:rPr lang="en-US" sz="1400" b="1" dirty="0"/>
              <a:t>Definition</a:t>
            </a:r>
            <a:br>
              <a:rPr lang="en-US" sz="1400" dirty="0"/>
            </a:br>
            <a:r>
              <a:rPr lang="en-US" sz="1400" dirty="0"/>
              <a:t>A Pre-Shared Key (PSK) is a shared secret, often a passphrase, used to authenticate devices on a wireless network. It is primarily utilized in WPA (Wi-Fi Protected Access) and WPA2 Personal modes.</a:t>
            </a:r>
          </a:p>
          <a:p>
            <a:pPr marL="0" indent="0">
              <a:buNone/>
            </a:pPr>
            <a:r>
              <a:rPr lang="en-US" sz="1400" b="1" dirty="0"/>
              <a:t>Ideal Usage</a:t>
            </a:r>
            <a:br>
              <a:rPr lang="en-US" sz="1400" dirty="0"/>
            </a:br>
            <a:r>
              <a:rPr lang="en-US" sz="1400" dirty="0"/>
              <a:t>PSK is best suited for home and small office networks where deploying a centralized authentication server, like RADIUS, is impractical.</a:t>
            </a:r>
          </a:p>
          <a:p>
            <a:r>
              <a:rPr lang="en-US" sz="1400" b="1" dirty="0"/>
              <a:t>Functionality</a:t>
            </a:r>
            <a:endParaRPr lang="en-US" sz="1400" dirty="0"/>
          </a:p>
          <a:p>
            <a:pPr>
              <a:buFont typeface="+mj-lt"/>
              <a:buAutoNum type="arabicPeriod"/>
            </a:pPr>
            <a:r>
              <a:rPr lang="en-US" sz="1400" b="1" dirty="0"/>
              <a:t>Key Generation</a:t>
            </a:r>
            <a:r>
              <a:rPr lang="en-US" sz="1400" dirty="0"/>
              <a:t>: The PSK is derived from a passphrase combined with the network’s SSID (Service Set Identifier) using the PBKDF2 (Password-Based Key Derivation Function 2) algorithm.</a:t>
            </a:r>
          </a:p>
          <a:p>
            <a:pPr>
              <a:buFont typeface="+mj-lt"/>
              <a:buAutoNum type="arabicPeriod"/>
            </a:pPr>
            <a:r>
              <a:rPr lang="en-US" sz="1400" b="1" dirty="0"/>
              <a:t>Authentication</a:t>
            </a:r>
            <a:r>
              <a:rPr lang="en-US" sz="1400" dirty="0"/>
              <a:t>: Devices connect to the network by using the same PSK to authenticate with the access point.</a:t>
            </a:r>
          </a:p>
          <a:p>
            <a:pPr>
              <a:buFont typeface="+mj-lt"/>
              <a:buAutoNum type="arabicPeriod"/>
            </a:pPr>
            <a:r>
              <a:rPr lang="en-US" sz="1400" b="1" dirty="0"/>
              <a:t>Encryption</a:t>
            </a:r>
            <a:r>
              <a:rPr lang="en-US" sz="1400" dirty="0"/>
              <a:t>: The WPA2 standard uses Advanced Encryption Standard (AES) with Counter Mode and Cipher Block Chaining Message Authentication Code Protocol (CCMP). AES ensures secure and symmetric encryption, while CCMP provides robust data integrity and confidentiality checks during communication. [10]</a:t>
            </a:r>
            <a:endParaRPr lang="en-FR" sz="1400" dirty="0"/>
          </a:p>
          <a:p>
            <a:pPr>
              <a:buFont typeface="+mj-lt"/>
              <a:buAutoNum type="arabicPeriod"/>
            </a:pPr>
            <a:endParaRPr lang="en-US" sz="1400" dirty="0"/>
          </a:p>
        </p:txBody>
      </p:sp>
      <p:sp>
        <p:nvSpPr>
          <p:cNvPr id="6" name="Espace réservé du numéro de diapositive 5">
            <a:extLst>
              <a:ext uri="{FF2B5EF4-FFF2-40B4-BE49-F238E27FC236}">
                <a16:creationId xmlns:a16="http://schemas.microsoft.com/office/drawing/2014/main" id="{234A9638-00B8-36E3-E1D2-BAD59EA27D54}"/>
              </a:ext>
            </a:extLst>
          </p:cNvPr>
          <p:cNvSpPr>
            <a:spLocks noGrp="1"/>
          </p:cNvSpPr>
          <p:nvPr>
            <p:ph type="sldNum" sz="quarter" idx="12"/>
          </p:nvPr>
        </p:nvSpPr>
        <p:spPr/>
        <p:txBody>
          <a:bodyPr/>
          <a:lstStyle/>
          <a:p>
            <a:pPr rtl="0"/>
            <a:fld id="{D57F1E4F-1CFF-5643-939E-217C01CDF565}" type="slidenum">
              <a:rPr lang="fr-FR" noProof="0" smtClean="0"/>
              <a:pPr rtl="0"/>
              <a:t>16</a:t>
            </a:fld>
            <a:endParaRPr lang="fr-FR" noProof="0"/>
          </a:p>
        </p:txBody>
      </p:sp>
    </p:spTree>
    <p:extLst>
      <p:ext uri="{BB962C8B-B14F-4D97-AF65-F5344CB8AC3E}">
        <p14:creationId xmlns:p14="http://schemas.microsoft.com/office/powerpoint/2010/main" val="2503540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FE22D-FAC1-7D59-2D11-CE6B7D434A94}"/>
              </a:ext>
            </a:extLst>
          </p:cNvPr>
          <p:cNvSpPr>
            <a:spLocks noGrp="1"/>
          </p:cNvSpPr>
          <p:nvPr>
            <p:ph type="title"/>
          </p:nvPr>
        </p:nvSpPr>
        <p:spPr/>
        <p:txBody>
          <a:bodyPr/>
          <a:lstStyle/>
          <a:p>
            <a:r>
              <a:rPr lang="en-FR" sz="2800" b="1" kern="100" dirty="0">
                <a:effectLst/>
                <a:latin typeface="Aptos" panose="020B0004020202020204" pitchFamily="34" charset="0"/>
                <a:ea typeface="Aptos" panose="020B0004020202020204" pitchFamily="34" charset="0"/>
                <a:cs typeface="Arial" panose="020B0604020202020204" pitchFamily="34" charset="0"/>
              </a:rPr>
              <a:t>2. Simultaneous Authentication of Equals (SAE) in WPA3 Personal</a:t>
            </a:r>
            <a:br>
              <a:rPr lang="en-FR" sz="1800" kern="100" dirty="0">
                <a:effectLst/>
                <a:latin typeface="Aptos" panose="020B0004020202020204" pitchFamily="34" charset="0"/>
                <a:ea typeface="Aptos" panose="020B0004020202020204" pitchFamily="34" charset="0"/>
                <a:cs typeface="Arial" panose="020B0604020202020204" pitchFamily="34" charset="0"/>
              </a:rPr>
            </a:br>
            <a:endParaRPr lang="en-FR" dirty="0"/>
          </a:p>
        </p:txBody>
      </p:sp>
      <p:sp>
        <p:nvSpPr>
          <p:cNvPr id="3" name="Content Placeholder 2">
            <a:extLst>
              <a:ext uri="{FF2B5EF4-FFF2-40B4-BE49-F238E27FC236}">
                <a16:creationId xmlns:a16="http://schemas.microsoft.com/office/drawing/2014/main" id="{8172AC71-CADB-E9BB-1001-A2B211D23ECC}"/>
              </a:ext>
            </a:extLst>
          </p:cNvPr>
          <p:cNvSpPr>
            <a:spLocks noGrp="1"/>
          </p:cNvSpPr>
          <p:nvPr>
            <p:ph idx="1"/>
          </p:nvPr>
        </p:nvSpPr>
        <p:spPr>
          <a:xfrm>
            <a:off x="423333" y="2603500"/>
            <a:ext cx="11228735" cy="3416300"/>
          </a:xfrm>
        </p:spPr>
        <p:txBody>
          <a:bodyPr>
            <a:normAutofit fontScale="92500" lnSpcReduction="20000"/>
          </a:bodyPr>
          <a:lstStyle/>
          <a:p>
            <a:pPr marL="0" indent="0">
              <a:buNone/>
            </a:pPr>
            <a:r>
              <a:rPr lang="en-US" b="1" dirty="0"/>
              <a:t>Definition</a:t>
            </a:r>
            <a:r>
              <a:rPr lang="en-US" dirty="0"/>
              <a:t>:   Simultaneous Authentication of Equals (SAE) is a robust authentication protocol introduced with WPA3-Personal. It leverages the Dragonfly Key Exchange to provide stronger security by encrypting both key management and data frames through the use of Protected Management Frames (PMF).</a:t>
            </a:r>
          </a:p>
          <a:p>
            <a:pPr marL="0" indent="0">
              <a:buNone/>
            </a:pPr>
            <a:r>
              <a:rPr lang="en-US" b="1" dirty="0"/>
              <a:t>Purpose</a:t>
            </a:r>
            <a:r>
              <a:rPr lang="en-US" dirty="0"/>
              <a:t>: SAE addresses the vulnerabilities found in WPA2-PSK by generating unique keys for every authentication session, significantly improving resistance to offline password attacks.</a:t>
            </a:r>
          </a:p>
          <a:p>
            <a:pPr marL="0" indent="0">
              <a:buNone/>
            </a:pPr>
            <a:r>
              <a:rPr lang="en-US" b="1" dirty="0"/>
              <a:t>Modes of Operation</a:t>
            </a:r>
            <a:r>
              <a:rPr lang="en-US" dirty="0"/>
              <a:t>:</a:t>
            </a:r>
          </a:p>
          <a:p>
            <a:pPr>
              <a:buFont typeface="Arial" panose="020B0604020202020204" pitchFamily="34" charset="0"/>
              <a:buChar char="•"/>
            </a:pPr>
            <a:r>
              <a:rPr lang="en-US" b="1" dirty="0"/>
              <a:t>WPA3-SAE Mode</a:t>
            </a:r>
            <a:r>
              <a:rPr lang="en-US" dirty="0"/>
              <a:t>:</a:t>
            </a:r>
            <a:br>
              <a:rPr lang="en-US" dirty="0"/>
            </a:br>
            <a:r>
              <a:rPr lang="en-US" dirty="0"/>
              <a:t>This is the standard mode, enforcing SAE authentication and PMF to deliver maximum security for WPA3-Personal networks.</a:t>
            </a:r>
          </a:p>
          <a:p>
            <a:pPr>
              <a:buFont typeface="Arial" panose="020B0604020202020204" pitchFamily="34" charset="0"/>
              <a:buChar char="•"/>
            </a:pPr>
            <a:r>
              <a:rPr lang="en-US" b="1" dirty="0"/>
              <a:t>WPA3-SAE Transition Mode</a:t>
            </a:r>
            <a:r>
              <a:rPr lang="en-US" dirty="0"/>
              <a:t>:</a:t>
            </a:r>
            <a:br>
              <a:rPr lang="en-US" dirty="0"/>
            </a:br>
            <a:r>
              <a:rPr lang="en-US" dirty="0"/>
              <a:t>Designed for backward compatibility, this mode allows older devices that do not support SAE to connect using WPA2-PSK while maintaining enhanced security for SAE-compatible devices. It ensures a smooth user experience without compromising protection for modern devices.</a:t>
            </a:r>
            <a:r>
              <a:rPr lang="en-US" sz="1800" dirty="0"/>
              <a:t> [11]</a:t>
            </a:r>
          </a:p>
          <a:p>
            <a:pPr>
              <a:buFont typeface="Arial" panose="020B0604020202020204" pitchFamily="34" charset="0"/>
              <a:buChar char="•"/>
            </a:pPr>
            <a:endParaRPr lang="en-US" dirty="0"/>
          </a:p>
          <a:p>
            <a:pPr marL="0" indent="0">
              <a:buNone/>
            </a:pPr>
            <a:endParaRPr lang="en-US" dirty="0"/>
          </a:p>
          <a:p>
            <a:pPr marL="742950" lvl="1" indent="-285750">
              <a:buFont typeface="+mj-lt"/>
              <a:buAutoNum type="arabicPeriod"/>
            </a:pPr>
            <a:endParaRPr lang="en-US" dirty="0"/>
          </a:p>
          <a:p>
            <a:endParaRPr lang="en-FR" dirty="0"/>
          </a:p>
        </p:txBody>
      </p:sp>
      <p:sp>
        <p:nvSpPr>
          <p:cNvPr id="4" name="TextBox 3">
            <a:extLst>
              <a:ext uri="{FF2B5EF4-FFF2-40B4-BE49-F238E27FC236}">
                <a16:creationId xmlns:a16="http://schemas.microsoft.com/office/drawing/2014/main" id="{1D55269C-7D80-BC23-79F8-8060B17AB5A2}"/>
              </a:ext>
            </a:extLst>
          </p:cNvPr>
          <p:cNvSpPr txBox="1"/>
          <p:nvPr/>
        </p:nvSpPr>
        <p:spPr>
          <a:xfrm>
            <a:off x="1570336" y="6273493"/>
            <a:ext cx="8568266" cy="507831"/>
          </a:xfrm>
          <a:prstGeom prst="rect">
            <a:avLst/>
          </a:prstGeom>
          <a:noFill/>
        </p:spPr>
        <p:txBody>
          <a:bodyPr wrap="square" rtlCol="0">
            <a:spAutoFit/>
          </a:bodyPr>
          <a:lstStyle/>
          <a:p>
            <a:endParaRPr lang="en-US" sz="900" dirty="0"/>
          </a:p>
          <a:p>
            <a:endParaRPr lang="en-FR" dirty="0"/>
          </a:p>
        </p:txBody>
      </p:sp>
      <p:sp>
        <p:nvSpPr>
          <p:cNvPr id="6" name="Espace réservé du numéro de diapositive 5">
            <a:extLst>
              <a:ext uri="{FF2B5EF4-FFF2-40B4-BE49-F238E27FC236}">
                <a16:creationId xmlns:a16="http://schemas.microsoft.com/office/drawing/2014/main" id="{9171483B-E108-96EA-F068-786C8225793D}"/>
              </a:ext>
            </a:extLst>
          </p:cNvPr>
          <p:cNvSpPr>
            <a:spLocks noGrp="1"/>
          </p:cNvSpPr>
          <p:nvPr>
            <p:ph type="sldNum" sz="quarter" idx="12"/>
          </p:nvPr>
        </p:nvSpPr>
        <p:spPr/>
        <p:txBody>
          <a:bodyPr/>
          <a:lstStyle/>
          <a:p>
            <a:pPr rtl="0"/>
            <a:fld id="{D57F1E4F-1CFF-5643-939E-217C01CDF565}" type="slidenum">
              <a:rPr lang="fr-FR" noProof="0" smtClean="0"/>
              <a:pPr rtl="0"/>
              <a:t>17</a:t>
            </a:fld>
            <a:endParaRPr lang="fr-FR" noProof="0"/>
          </a:p>
        </p:txBody>
      </p:sp>
    </p:spTree>
    <p:extLst>
      <p:ext uri="{BB962C8B-B14F-4D97-AF65-F5344CB8AC3E}">
        <p14:creationId xmlns:p14="http://schemas.microsoft.com/office/powerpoint/2010/main" val="1876365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F0F44-3770-A6A8-3882-5AF004CF31B9}"/>
              </a:ext>
            </a:extLst>
          </p:cNvPr>
          <p:cNvSpPr>
            <a:spLocks noGrp="1"/>
          </p:cNvSpPr>
          <p:nvPr>
            <p:ph type="title"/>
          </p:nvPr>
        </p:nvSpPr>
        <p:spPr/>
        <p:txBody>
          <a:bodyPr/>
          <a:lstStyle/>
          <a:p>
            <a:r>
              <a:rPr lang="en-FR" sz="3600" b="1" kern="100" dirty="0">
                <a:effectLst/>
                <a:latin typeface="Aptos" panose="020B0004020202020204" pitchFamily="34" charset="0"/>
                <a:ea typeface="Aptos" panose="020B0004020202020204" pitchFamily="34" charset="0"/>
                <a:cs typeface="Arial" panose="020B0604020202020204" pitchFamily="34" charset="0"/>
              </a:rPr>
              <a:t>2. Simultaneous Authentication of Equals (SAE) in WPA3 Personal : </a:t>
            </a:r>
            <a:r>
              <a:rPr lang="en-US" b="1" dirty="0"/>
              <a:t>How It Works</a:t>
            </a:r>
            <a:endParaRPr lang="en-FR" dirty="0"/>
          </a:p>
        </p:txBody>
      </p:sp>
      <p:sp>
        <p:nvSpPr>
          <p:cNvPr id="3" name="Content Placeholder 2">
            <a:extLst>
              <a:ext uri="{FF2B5EF4-FFF2-40B4-BE49-F238E27FC236}">
                <a16:creationId xmlns:a16="http://schemas.microsoft.com/office/drawing/2014/main" id="{2F49A0C1-D098-DC36-5C80-246D41E4561F}"/>
              </a:ext>
            </a:extLst>
          </p:cNvPr>
          <p:cNvSpPr>
            <a:spLocks noGrp="1"/>
          </p:cNvSpPr>
          <p:nvPr>
            <p:ph idx="1"/>
          </p:nvPr>
        </p:nvSpPr>
        <p:spPr/>
        <p:txBody>
          <a:bodyPr>
            <a:normAutofit fontScale="85000" lnSpcReduction="20000"/>
          </a:bodyPr>
          <a:lstStyle/>
          <a:p>
            <a:pPr marL="0" indent="0">
              <a:buNone/>
            </a:pPr>
            <a:endParaRPr lang="en-US" b="1" dirty="0"/>
          </a:p>
          <a:p>
            <a:pPr>
              <a:buFont typeface="+mj-lt"/>
              <a:buAutoNum type="arabicPeriod"/>
            </a:pPr>
            <a:r>
              <a:rPr lang="en-US" b="1" dirty="0"/>
              <a:t>Key Generation</a:t>
            </a:r>
            <a:r>
              <a:rPr lang="en-US" dirty="0"/>
              <a:t>:</a:t>
            </a:r>
          </a:p>
          <a:p>
            <a:pPr marL="742950" lvl="1" indent="-285750">
              <a:buFont typeface="+mj-lt"/>
              <a:buAutoNum type="arabicPeriod"/>
            </a:pPr>
            <a:r>
              <a:rPr lang="en-US" dirty="0"/>
              <a:t>In SAE, a unique cryptographic key is generated for every authentication process. Unlike WPA2, which reuses the same </a:t>
            </a:r>
            <a:r>
              <a:rPr lang="en-US" b="1" dirty="0"/>
              <a:t>Pairwise Master Key (PMK)</a:t>
            </a:r>
            <a:r>
              <a:rPr lang="en-US" dirty="0"/>
              <a:t>, SAE ensures the PMK changes with each session, reducing the attack surface.</a:t>
            </a:r>
          </a:p>
          <a:p>
            <a:pPr>
              <a:buFont typeface="+mj-lt"/>
              <a:buAutoNum type="arabicPeriod"/>
            </a:pPr>
            <a:r>
              <a:rPr lang="en-US" b="1" dirty="0"/>
              <a:t>Authentication Process</a:t>
            </a:r>
            <a:r>
              <a:rPr lang="en-US" dirty="0"/>
              <a:t>:</a:t>
            </a:r>
          </a:p>
          <a:p>
            <a:pPr marL="742950" lvl="1" indent="-285750">
              <a:buFont typeface="+mj-lt"/>
              <a:buAutoNum type="arabicPeriod"/>
            </a:pPr>
            <a:r>
              <a:rPr lang="en-US" dirty="0"/>
              <a:t>SAE requires mutual authentication between the </a:t>
            </a:r>
            <a:r>
              <a:rPr lang="en-US" b="1" dirty="0"/>
              <a:t>Access Point (AP)</a:t>
            </a:r>
            <a:r>
              <a:rPr lang="en-US" dirty="0"/>
              <a:t> and the station (e.g., laptop or mobile device) during the </a:t>
            </a:r>
            <a:r>
              <a:rPr lang="en-US" b="1" dirty="0"/>
              <a:t>4-way handshake</a:t>
            </a:r>
            <a:r>
              <a:rPr lang="en-US" dirty="0"/>
              <a:t> process.</a:t>
            </a:r>
          </a:p>
          <a:p>
            <a:pPr marL="742950" lvl="1" indent="-285750">
              <a:buFont typeface="+mj-lt"/>
              <a:buAutoNum type="arabicPeriod"/>
            </a:pPr>
            <a:r>
              <a:rPr lang="en-US" dirty="0"/>
              <a:t>The cryptographic tools used in SAE make password-based attacks, such as brute force or dictionary attacks, significantly less effective.</a:t>
            </a:r>
          </a:p>
          <a:p>
            <a:pPr>
              <a:buFont typeface="+mj-lt"/>
              <a:buAutoNum type="arabicPeriod"/>
            </a:pPr>
            <a:r>
              <a:rPr lang="en-US" b="1" dirty="0"/>
              <a:t>Encryption and Integrity</a:t>
            </a:r>
            <a:r>
              <a:rPr lang="en-US" dirty="0"/>
              <a:t>:</a:t>
            </a:r>
          </a:p>
          <a:p>
            <a:pPr lvl="1">
              <a:buFont typeface="+mj-lt"/>
              <a:buAutoNum type="arabicPeriod"/>
            </a:pPr>
            <a:r>
              <a:rPr lang="en-US" dirty="0"/>
              <a:t>SAE implements </a:t>
            </a:r>
            <a:r>
              <a:rPr lang="en-US" b="1" dirty="0"/>
              <a:t>Protected Management Frames (PMF)</a:t>
            </a:r>
            <a:r>
              <a:rPr lang="en-US" dirty="0"/>
              <a:t>, encrypting management frames to protect against spoofing and disconnection attacks (e.g., </a:t>
            </a:r>
            <a:r>
              <a:rPr lang="en-US" dirty="0" err="1"/>
              <a:t>deauthentication</a:t>
            </a:r>
            <a:r>
              <a:rPr lang="en-US" dirty="0"/>
              <a:t> attacks).</a:t>
            </a:r>
            <a:r>
              <a:rPr lang="en-US" sz="1600" dirty="0"/>
              <a:t> [11]</a:t>
            </a:r>
          </a:p>
          <a:p>
            <a:pPr marL="742950" lvl="1" indent="-285750">
              <a:buFont typeface="+mj-lt"/>
              <a:buAutoNum type="arabicPeriod"/>
            </a:pPr>
            <a:endParaRPr lang="en-US" dirty="0"/>
          </a:p>
        </p:txBody>
      </p:sp>
      <p:sp>
        <p:nvSpPr>
          <p:cNvPr id="5" name="Espace réservé du numéro de diapositive 4">
            <a:extLst>
              <a:ext uri="{FF2B5EF4-FFF2-40B4-BE49-F238E27FC236}">
                <a16:creationId xmlns:a16="http://schemas.microsoft.com/office/drawing/2014/main" id="{8414C50D-F06F-BB40-2FAF-AF387427CF96}"/>
              </a:ext>
            </a:extLst>
          </p:cNvPr>
          <p:cNvSpPr>
            <a:spLocks noGrp="1"/>
          </p:cNvSpPr>
          <p:nvPr>
            <p:ph type="sldNum" sz="quarter" idx="12"/>
          </p:nvPr>
        </p:nvSpPr>
        <p:spPr/>
        <p:txBody>
          <a:bodyPr/>
          <a:lstStyle/>
          <a:p>
            <a:pPr rtl="0"/>
            <a:fld id="{D57F1E4F-1CFF-5643-939E-217C01CDF565}" type="slidenum">
              <a:rPr lang="fr-FR" noProof="0" smtClean="0"/>
              <a:pPr rtl="0"/>
              <a:t>18</a:t>
            </a:fld>
            <a:endParaRPr lang="fr-FR" noProof="0"/>
          </a:p>
        </p:txBody>
      </p:sp>
    </p:spTree>
    <p:extLst>
      <p:ext uri="{BB962C8B-B14F-4D97-AF65-F5344CB8AC3E}">
        <p14:creationId xmlns:p14="http://schemas.microsoft.com/office/powerpoint/2010/main" val="2635637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4CD75-24FF-0898-CF93-EA01F74A2E8A}"/>
              </a:ext>
            </a:extLst>
          </p:cNvPr>
          <p:cNvSpPr>
            <a:spLocks noGrp="1"/>
          </p:cNvSpPr>
          <p:nvPr>
            <p:ph type="title"/>
          </p:nvPr>
        </p:nvSpPr>
        <p:spPr/>
        <p:txBody>
          <a:bodyPr/>
          <a:lstStyle/>
          <a:p>
            <a:r>
              <a:rPr lang="en-FR" sz="3600" b="1" kern="100" dirty="0">
                <a:effectLst/>
                <a:latin typeface="Aptos" panose="020B0004020202020204" pitchFamily="34" charset="0"/>
                <a:ea typeface="Aptos" panose="020B0004020202020204" pitchFamily="34" charset="0"/>
                <a:cs typeface="Arial" panose="020B0604020202020204" pitchFamily="34" charset="0"/>
              </a:rPr>
              <a:t>2. Simultaneous Authentication of Equals (SAE) in WPA3 Personal :</a:t>
            </a:r>
            <a:endParaRPr lang="en-FR" dirty="0"/>
          </a:p>
        </p:txBody>
      </p:sp>
      <p:pic>
        <p:nvPicPr>
          <p:cNvPr id="5" name="Content Placeholder 4" descr="A screenshot of a computer&#10;&#10;Description automatically generated">
            <a:extLst>
              <a:ext uri="{FF2B5EF4-FFF2-40B4-BE49-F238E27FC236}">
                <a16:creationId xmlns:a16="http://schemas.microsoft.com/office/drawing/2014/main" id="{5E0E4421-8618-6F7A-8E2E-DA5A088F4D42}"/>
              </a:ext>
            </a:extLst>
          </p:cNvPr>
          <p:cNvPicPr>
            <a:picLocks noGrp="1" noChangeAspect="1"/>
          </p:cNvPicPr>
          <p:nvPr>
            <p:ph idx="1"/>
          </p:nvPr>
        </p:nvPicPr>
        <p:blipFill>
          <a:blip r:embed="rId2"/>
          <a:stretch>
            <a:fillRect/>
          </a:stretch>
        </p:blipFill>
        <p:spPr>
          <a:xfrm>
            <a:off x="2907384" y="2603500"/>
            <a:ext cx="5321544" cy="3416300"/>
          </a:xfrm>
        </p:spPr>
      </p:pic>
      <p:sp>
        <p:nvSpPr>
          <p:cNvPr id="8" name="TextBox 7">
            <a:extLst>
              <a:ext uri="{FF2B5EF4-FFF2-40B4-BE49-F238E27FC236}">
                <a16:creationId xmlns:a16="http://schemas.microsoft.com/office/drawing/2014/main" id="{4B55251F-23F2-62E8-2C6C-992EDE53A7F2}"/>
              </a:ext>
            </a:extLst>
          </p:cNvPr>
          <p:cNvSpPr txBox="1"/>
          <p:nvPr/>
        </p:nvSpPr>
        <p:spPr>
          <a:xfrm>
            <a:off x="7747080" y="5773579"/>
            <a:ext cx="10184524" cy="261610"/>
          </a:xfrm>
          <a:prstGeom prst="rect">
            <a:avLst/>
          </a:prstGeom>
          <a:noFill/>
        </p:spPr>
        <p:txBody>
          <a:bodyPr wrap="square">
            <a:spAutoFit/>
          </a:bodyPr>
          <a:lstStyle/>
          <a:p>
            <a:r>
              <a:rPr lang="fr-FR" sz="1100" dirty="0"/>
              <a:t>[11] </a:t>
            </a:r>
            <a:endParaRPr lang="en-FR" sz="1000" dirty="0"/>
          </a:p>
        </p:txBody>
      </p:sp>
      <p:sp>
        <p:nvSpPr>
          <p:cNvPr id="4" name="Espace réservé du numéro de diapositive 3">
            <a:extLst>
              <a:ext uri="{FF2B5EF4-FFF2-40B4-BE49-F238E27FC236}">
                <a16:creationId xmlns:a16="http://schemas.microsoft.com/office/drawing/2014/main" id="{4AB73EA2-A5FF-465A-8176-C07C34042994}"/>
              </a:ext>
            </a:extLst>
          </p:cNvPr>
          <p:cNvSpPr>
            <a:spLocks noGrp="1"/>
          </p:cNvSpPr>
          <p:nvPr>
            <p:ph type="sldNum" sz="quarter" idx="12"/>
          </p:nvPr>
        </p:nvSpPr>
        <p:spPr/>
        <p:txBody>
          <a:bodyPr/>
          <a:lstStyle/>
          <a:p>
            <a:pPr rtl="0"/>
            <a:fld id="{D57F1E4F-1CFF-5643-939E-217C01CDF565}" type="slidenum">
              <a:rPr lang="fr-FR" noProof="0" smtClean="0"/>
              <a:pPr rtl="0"/>
              <a:t>19</a:t>
            </a:fld>
            <a:endParaRPr lang="fr-FR" noProof="0"/>
          </a:p>
        </p:txBody>
      </p:sp>
    </p:spTree>
    <p:extLst>
      <p:ext uri="{BB962C8B-B14F-4D97-AF65-F5344CB8AC3E}">
        <p14:creationId xmlns:p14="http://schemas.microsoft.com/office/powerpoint/2010/main" val="3346824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81ED5B-3F4D-08D2-C15E-96D25A62F17D}"/>
              </a:ext>
            </a:extLst>
          </p:cNvPr>
          <p:cNvSpPr>
            <a:spLocks noGrp="1"/>
          </p:cNvSpPr>
          <p:nvPr>
            <p:ph type="title"/>
          </p:nvPr>
        </p:nvSpPr>
        <p:spPr>
          <a:xfrm>
            <a:off x="1154954" y="973668"/>
            <a:ext cx="8761413" cy="706964"/>
          </a:xfrm>
        </p:spPr>
        <p:txBody>
          <a:bodyPr anchor="ctr">
            <a:normAutofit/>
          </a:bodyPr>
          <a:lstStyle/>
          <a:p>
            <a:r>
              <a:rPr lang="fr-MA" dirty="0"/>
              <a:t>Introduction</a:t>
            </a:r>
          </a:p>
        </p:txBody>
      </p:sp>
      <p:sp>
        <p:nvSpPr>
          <p:cNvPr id="4" name="Espace réservé du texte 3">
            <a:extLst>
              <a:ext uri="{FF2B5EF4-FFF2-40B4-BE49-F238E27FC236}">
                <a16:creationId xmlns:a16="http://schemas.microsoft.com/office/drawing/2014/main" id="{D136FC64-293B-3AFB-DD84-170369365258}"/>
              </a:ext>
            </a:extLst>
          </p:cNvPr>
          <p:cNvSpPr>
            <a:spLocks noGrp="1"/>
          </p:cNvSpPr>
          <p:nvPr>
            <p:ph sz="half" idx="1"/>
          </p:nvPr>
        </p:nvSpPr>
        <p:spPr>
          <a:xfrm>
            <a:off x="1154954" y="2603500"/>
            <a:ext cx="4825158" cy="3416301"/>
          </a:xfrm>
        </p:spPr>
        <p:txBody>
          <a:bodyPr>
            <a:normAutofit/>
          </a:bodyPr>
          <a:lstStyle/>
          <a:p>
            <a:pPr algn="ctr">
              <a:lnSpc>
                <a:spcPct val="90000"/>
              </a:lnSpc>
            </a:pPr>
            <a:r>
              <a:rPr lang="en-US" sz="1600" b="1" dirty="0"/>
              <a:t>Authentication in wireless and mobile networks </a:t>
            </a:r>
            <a:r>
              <a:rPr lang="en-US" sz="1600" dirty="0"/>
              <a:t>is a crucial process that verifies the identity of users or devices attempting to access the network. Its primary goal is to ensure that only authorized users or devices can connect, thereby preventing unauthorized access that could compromise data and network security. In the context of wireless and mobile networks, security challenges are greater than in wired networks, as signals are broadcast through the air, making them more vulnerable to interception and attacks.</a:t>
            </a:r>
            <a:endParaRPr lang="fr-MA" sz="1500" dirty="0"/>
          </a:p>
        </p:txBody>
      </p:sp>
      <p:pic>
        <p:nvPicPr>
          <p:cNvPr id="6" name="Espace réservé du contenu 5" descr="Une image contenant texte, croquis, diagramme, ligne&#10;&#10;Description générée automatiquement">
            <a:extLst>
              <a:ext uri="{FF2B5EF4-FFF2-40B4-BE49-F238E27FC236}">
                <a16:creationId xmlns:a16="http://schemas.microsoft.com/office/drawing/2014/main" id="{9F05823C-D81F-6801-7E96-06F7E955CE3D}"/>
              </a:ext>
            </a:extLst>
          </p:cNvPr>
          <p:cNvPicPr>
            <a:picLocks noGrp="1" noChangeAspect="1"/>
          </p:cNvPicPr>
          <p:nvPr>
            <p:ph sz="half" idx="2"/>
          </p:nvPr>
        </p:nvPicPr>
        <p:blipFill>
          <a:blip r:embed="rId3"/>
          <a:srcRect r="-1" b="6323"/>
          <a:stretch/>
        </p:blipFill>
        <p:spPr>
          <a:xfrm>
            <a:off x="6600597" y="2468031"/>
            <a:ext cx="4825159" cy="3551769"/>
          </a:xfrm>
          <a:noFill/>
        </p:spPr>
      </p:pic>
      <p:sp>
        <p:nvSpPr>
          <p:cNvPr id="3" name="Espace réservé du numéro de diapositive 2">
            <a:extLst>
              <a:ext uri="{FF2B5EF4-FFF2-40B4-BE49-F238E27FC236}">
                <a16:creationId xmlns:a16="http://schemas.microsoft.com/office/drawing/2014/main" id="{497C5B2B-A642-353F-E66D-F7F2774EF7D1}"/>
              </a:ext>
            </a:extLst>
          </p:cNvPr>
          <p:cNvSpPr>
            <a:spLocks noGrp="1"/>
          </p:cNvSpPr>
          <p:nvPr>
            <p:ph type="sldNum" sz="quarter" idx="12"/>
          </p:nvPr>
        </p:nvSpPr>
        <p:spPr/>
        <p:txBody>
          <a:bodyPr/>
          <a:lstStyle/>
          <a:p>
            <a:pPr rtl="0"/>
            <a:fld id="{D57F1E4F-1CFF-5643-939E-217C01CDF565}" type="slidenum">
              <a:rPr lang="fr-FR" noProof="0" smtClean="0"/>
              <a:pPr rtl="0"/>
              <a:t>2</a:t>
            </a:fld>
            <a:endParaRPr lang="fr-FR" noProof="0"/>
          </a:p>
        </p:txBody>
      </p:sp>
    </p:spTree>
    <p:extLst>
      <p:ext uri="{BB962C8B-B14F-4D97-AF65-F5344CB8AC3E}">
        <p14:creationId xmlns:p14="http://schemas.microsoft.com/office/powerpoint/2010/main" val="3299701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07373-C8FD-AC61-C174-1381348B8371}"/>
              </a:ext>
            </a:extLst>
          </p:cNvPr>
          <p:cNvSpPr>
            <a:spLocks noGrp="1"/>
          </p:cNvSpPr>
          <p:nvPr>
            <p:ph type="title"/>
          </p:nvPr>
        </p:nvSpPr>
        <p:spPr>
          <a:xfrm>
            <a:off x="1154954" y="973668"/>
            <a:ext cx="8761413" cy="706964"/>
          </a:xfrm>
        </p:spPr>
        <p:txBody>
          <a:bodyPr anchor="ctr">
            <a:normAutofit/>
          </a:bodyPr>
          <a:lstStyle/>
          <a:p>
            <a:pPr>
              <a:lnSpc>
                <a:spcPct val="90000"/>
              </a:lnSpc>
            </a:pPr>
            <a:r>
              <a:rPr lang="en-US" sz="2800" b="1" dirty="0"/>
              <a:t>IEEE 802.1X/EAP</a:t>
            </a:r>
            <a:r>
              <a:rPr lang="en-US" sz="2800" dirty="0"/>
              <a:t> in WPA/WPA Enterprise mode</a:t>
            </a:r>
          </a:p>
        </p:txBody>
      </p:sp>
      <p:sp>
        <p:nvSpPr>
          <p:cNvPr id="3" name="Content Placeholder 2">
            <a:extLst>
              <a:ext uri="{FF2B5EF4-FFF2-40B4-BE49-F238E27FC236}">
                <a16:creationId xmlns:a16="http://schemas.microsoft.com/office/drawing/2014/main" id="{2CB7C65D-59E7-656F-A377-A74CD8AD129E}"/>
              </a:ext>
            </a:extLst>
          </p:cNvPr>
          <p:cNvSpPr>
            <a:spLocks noGrp="1"/>
          </p:cNvSpPr>
          <p:nvPr>
            <p:ph sz="half" idx="1"/>
          </p:nvPr>
        </p:nvSpPr>
        <p:spPr>
          <a:xfrm>
            <a:off x="1154954" y="2603500"/>
            <a:ext cx="4825158" cy="3416301"/>
          </a:xfrm>
        </p:spPr>
        <p:txBody>
          <a:bodyPr>
            <a:normAutofit/>
          </a:bodyPr>
          <a:lstStyle/>
          <a:p>
            <a:pPr marL="0" indent="0">
              <a:lnSpc>
                <a:spcPct val="90000"/>
              </a:lnSpc>
              <a:buNone/>
            </a:pPr>
            <a:r>
              <a:rPr lang="en-US" b="1" dirty="0"/>
              <a:t>Definition</a:t>
            </a:r>
            <a:r>
              <a:rPr lang="en-US" dirty="0"/>
              <a:t>: The 802.1X Enterprise mode is a standard for port-based access control used to secure local area networks (LANs) and wireless local area networks (WLANs). It authenticates the identity of users and devices before granting them access to the network. So </a:t>
            </a:r>
            <a:r>
              <a:rPr lang="en-US" b="0" i="0" u="none" strike="noStrike" dirty="0">
                <a:effectLst/>
              </a:rPr>
              <a:t>uses a </a:t>
            </a:r>
            <a:r>
              <a:rPr lang="en-US" b="1" i="0" u="none" strike="noStrike" dirty="0">
                <a:effectLst/>
              </a:rPr>
              <a:t>RADIUS server </a:t>
            </a:r>
            <a:r>
              <a:rPr lang="en-US" b="0" i="0" u="none" strike="noStrike" dirty="0">
                <a:effectLst/>
              </a:rPr>
              <a:t>and the </a:t>
            </a:r>
            <a:r>
              <a:rPr lang="en-US" b="1" i="0" u="none" strike="noStrike" dirty="0">
                <a:effectLst/>
              </a:rPr>
              <a:t>EAP protocol </a:t>
            </a:r>
            <a:r>
              <a:rPr lang="en-US" b="0" i="0" u="none" strike="noStrike" dirty="0">
                <a:effectLst/>
              </a:rPr>
              <a:t>for authentication. Users provide authentication information, including the user name and password, and are authenticated by an authentication server (generally a RADIUS server).</a:t>
            </a:r>
            <a:r>
              <a:rPr lang="en-US" sz="1800" dirty="0"/>
              <a:t> [13]</a:t>
            </a:r>
            <a:endParaRPr lang="en-FR" sz="1800" dirty="0"/>
          </a:p>
          <a:p>
            <a:pPr marL="0" indent="0">
              <a:lnSpc>
                <a:spcPct val="90000"/>
              </a:lnSpc>
              <a:buNone/>
            </a:pPr>
            <a:endParaRPr lang="en-US" dirty="0"/>
          </a:p>
          <a:p>
            <a:pPr marL="0" indent="0">
              <a:lnSpc>
                <a:spcPct val="90000"/>
              </a:lnSpc>
              <a:buNone/>
            </a:pPr>
            <a:endParaRPr lang="en-FR" dirty="0"/>
          </a:p>
          <a:p>
            <a:pPr marL="0" indent="0">
              <a:lnSpc>
                <a:spcPct val="90000"/>
              </a:lnSpc>
              <a:buNone/>
            </a:pPr>
            <a:endParaRPr lang="en-FR" dirty="0"/>
          </a:p>
        </p:txBody>
      </p:sp>
      <p:pic>
        <p:nvPicPr>
          <p:cNvPr id="6" name="Picture 5" descr="A diagram of a computer network&#10;&#10;Description automatically generated">
            <a:extLst>
              <a:ext uri="{FF2B5EF4-FFF2-40B4-BE49-F238E27FC236}">
                <a16:creationId xmlns:a16="http://schemas.microsoft.com/office/drawing/2014/main" id="{942BD066-7C24-FD32-1C6A-A3D21088DDC4}"/>
              </a:ext>
            </a:extLst>
          </p:cNvPr>
          <p:cNvPicPr>
            <a:picLocks noChangeAspect="1"/>
          </p:cNvPicPr>
          <p:nvPr/>
        </p:nvPicPr>
        <p:blipFill>
          <a:blip r:embed="rId2"/>
          <a:stretch>
            <a:fillRect/>
          </a:stretch>
        </p:blipFill>
        <p:spPr>
          <a:xfrm>
            <a:off x="6248861" y="2603500"/>
            <a:ext cx="4744861" cy="3416300"/>
          </a:xfrm>
          <a:prstGeom prst="rect">
            <a:avLst/>
          </a:prstGeom>
          <a:noFill/>
        </p:spPr>
      </p:pic>
      <p:sp>
        <p:nvSpPr>
          <p:cNvPr id="7" name="TextBox 6">
            <a:extLst>
              <a:ext uri="{FF2B5EF4-FFF2-40B4-BE49-F238E27FC236}">
                <a16:creationId xmlns:a16="http://schemas.microsoft.com/office/drawing/2014/main" id="{2AC81756-241A-A4CC-B6DC-4839490A3AAE}"/>
              </a:ext>
            </a:extLst>
          </p:cNvPr>
          <p:cNvSpPr txBox="1"/>
          <p:nvPr/>
        </p:nvSpPr>
        <p:spPr>
          <a:xfrm>
            <a:off x="7628020" y="6019800"/>
            <a:ext cx="5432414" cy="230832"/>
          </a:xfrm>
          <a:prstGeom prst="rect">
            <a:avLst/>
          </a:prstGeom>
          <a:noFill/>
        </p:spPr>
        <p:txBody>
          <a:bodyPr wrap="square">
            <a:spAutoFit/>
          </a:bodyPr>
          <a:lstStyle/>
          <a:p>
            <a:r>
              <a:rPr lang="fr-FR" sz="900" dirty="0"/>
              <a:t>Figure : The 802.1x System [12]</a:t>
            </a:r>
            <a:endParaRPr lang="en-FR" sz="900" dirty="0"/>
          </a:p>
        </p:txBody>
      </p:sp>
      <p:sp>
        <p:nvSpPr>
          <p:cNvPr id="5" name="Espace réservé du numéro de diapositive 4">
            <a:extLst>
              <a:ext uri="{FF2B5EF4-FFF2-40B4-BE49-F238E27FC236}">
                <a16:creationId xmlns:a16="http://schemas.microsoft.com/office/drawing/2014/main" id="{7DD21C19-941F-3331-E4A1-45A76E696CDF}"/>
              </a:ext>
            </a:extLst>
          </p:cNvPr>
          <p:cNvSpPr>
            <a:spLocks noGrp="1"/>
          </p:cNvSpPr>
          <p:nvPr>
            <p:ph type="sldNum" sz="quarter" idx="12"/>
          </p:nvPr>
        </p:nvSpPr>
        <p:spPr/>
        <p:txBody>
          <a:bodyPr/>
          <a:lstStyle/>
          <a:p>
            <a:pPr rtl="0"/>
            <a:fld id="{D57F1E4F-1CFF-5643-939E-217C01CDF565}" type="slidenum">
              <a:rPr lang="fr-FR" noProof="0" smtClean="0"/>
              <a:pPr rtl="0"/>
              <a:t>20</a:t>
            </a:fld>
            <a:endParaRPr lang="fr-FR" noProof="0"/>
          </a:p>
        </p:txBody>
      </p:sp>
    </p:spTree>
    <p:extLst>
      <p:ext uri="{BB962C8B-B14F-4D97-AF65-F5344CB8AC3E}">
        <p14:creationId xmlns:p14="http://schemas.microsoft.com/office/powerpoint/2010/main" val="2683500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DE83B-022F-3B2D-2ED4-8FAB86559C38}"/>
              </a:ext>
            </a:extLst>
          </p:cNvPr>
          <p:cNvSpPr>
            <a:spLocks noGrp="1"/>
          </p:cNvSpPr>
          <p:nvPr>
            <p:ph type="title"/>
          </p:nvPr>
        </p:nvSpPr>
        <p:spPr/>
        <p:txBody>
          <a:bodyPr/>
          <a:lstStyle/>
          <a:p>
            <a:r>
              <a:rPr lang="en-US" sz="2800" b="1" dirty="0"/>
              <a:t>IEEE 802.1X/EAP</a:t>
            </a:r>
            <a:r>
              <a:rPr lang="en-US" sz="2800" dirty="0"/>
              <a:t> in WPA/WPA Enterprise mode</a:t>
            </a:r>
            <a:r>
              <a:rPr lang="en-FR" sz="2800" kern="100" dirty="0">
                <a:latin typeface="Aptos" panose="020B0004020202020204" pitchFamily="34" charset="0"/>
                <a:cs typeface="Arial" panose="020B0604020202020204" pitchFamily="34" charset="0"/>
              </a:rPr>
              <a:t> : </a:t>
            </a:r>
            <a:r>
              <a:rPr lang="en-US" sz="2800" b="1" i="0" u="none" strike="noStrike" dirty="0">
                <a:effectLst/>
              </a:rPr>
              <a:t>RADIUS server </a:t>
            </a:r>
            <a:br>
              <a:rPr lang="en-FR" sz="1800" kern="100" dirty="0">
                <a:effectLst/>
                <a:latin typeface="Aptos" panose="020B0004020202020204" pitchFamily="34" charset="0"/>
                <a:ea typeface="Aptos" panose="020B0004020202020204" pitchFamily="34" charset="0"/>
                <a:cs typeface="Arial" panose="020B0604020202020204" pitchFamily="34" charset="0"/>
              </a:rPr>
            </a:br>
            <a:endParaRPr lang="en-FR" dirty="0"/>
          </a:p>
        </p:txBody>
      </p:sp>
      <p:sp>
        <p:nvSpPr>
          <p:cNvPr id="3" name="Content Placeholder 2">
            <a:extLst>
              <a:ext uri="{FF2B5EF4-FFF2-40B4-BE49-F238E27FC236}">
                <a16:creationId xmlns:a16="http://schemas.microsoft.com/office/drawing/2014/main" id="{BD21E6D2-D693-BB4D-381B-791BD9449691}"/>
              </a:ext>
            </a:extLst>
          </p:cNvPr>
          <p:cNvSpPr>
            <a:spLocks noGrp="1"/>
          </p:cNvSpPr>
          <p:nvPr>
            <p:ph idx="1"/>
          </p:nvPr>
        </p:nvSpPr>
        <p:spPr>
          <a:xfrm>
            <a:off x="451944" y="2249213"/>
            <a:ext cx="7178566" cy="4351284"/>
          </a:xfrm>
        </p:spPr>
        <p:txBody>
          <a:bodyPr>
            <a:noAutofit/>
          </a:bodyPr>
          <a:lstStyle/>
          <a:p>
            <a:pPr marL="0" indent="0" algn="l">
              <a:buNone/>
            </a:pPr>
            <a:r>
              <a:rPr lang="en-US" sz="1400" b="1" i="0" u="none" strike="noStrike" dirty="0">
                <a:solidFill>
                  <a:srgbClr val="242424"/>
                </a:solidFill>
                <a:effectLst/>
                <a:latin typeface="Segoe UI" panose="020B0502040204020203" pitchFamily="34" charset="0"/>
              </a:rPr>
              <a:t>What is a RADIUS Server?</a:t>
            </a:r>
          </a:p>
          <a:p>
            <a:pPr marL="0" indent="0" algn="l">
              <a:spcBef>
                <a:spcPts val="750"/>
              </a:spcBef>
              <a:spcAft>
                <a:spcPts val="750"/>
              </a:spcAft>
              <a:buNone/>
            </a:pPr>
            <a:r>
              <a:rPr lang="en-US" sz="1400" b="1" i="0" u="none" strike="noStrike" dirty="0">
                <a:solidFill>
                  <a:srgbClr val="242424"/>
                </a:solidFill>
                <a:effectLst/>
                <a:latin typeface="Segoe UI" panose="020B0502040204020203" pitchFamily="34" charset="0"/>
              </a:rPr>
              <a:t>Authentication</a:t>
            </a:r>
            <a:r>
              <a:rPr lang="en-US" sz="1400" b="0" i="0" u="none" strike="noStrike" dirty="0">
                <a:solidFill>
                  <a:srgbClr val="242424"/>
                </a:solidFill>
                <a:effectLst/>
                <a:latin typeface="Segoe UI" panose="020B0502040204020203" pitchFamily="34" charset="0"/>
              </a:rPr>
              <a:t>: The RADIUS server verifies the identity of users or devices attempting to connect to the network. It uses protocols like </a:t>
            </a:r>
            <a:r>
              <a:rPr lang="en-US" sz="1400" b="1" i="0" u="none" strike="noStrike" dirty="0">
                <a:solidFill>
                  <a:srgbClr val="242424"/>
                </a:solidFill>
                <a:effectLst/>
                <a:latin typeface="Segoe UI" panose="020B0502040204020203" pitchFamily="34" charset="0"/>
              </a:rPr>
              <a:t>802.1X</a:t>
            </a:r>
            <a:r>
              <a:rPr lang="en-US" sz="1400" b="0" i="0" u="none" strike="noStrike" dirty="0">
                <a:solidFill>
                  <a:srgbClr val="242424"/>
                </a:solidFill>
                <a:effectLst/>
                <a:latin typeface="Segoe UI" panose="020B0502040204020203" pitchFamily="34" charset="0"/>
              </a:rPr>
              <a:t> to facilitate this process.  </a:t>
            </a:r>
            <a:r>
              <a:rPr lang="en-US" sz="1400" b="1" i="0" u="none" strike="noStrike" dirty="0">
                <a:solidFill>
                  <a:srgbClr val="242424"/>
                </a:solidFill>
                <a:effectLst/>
                <a:latin typeface="Segoe UI" panose="020B0502040204020203" pitchFamily="34" charset="0"/>
              </a:rPr>
              <a:t>Authorization</a:t>
            </a:r>
            <a:r>
              <a:rPr lang="en-US" sz="1400" b="0" i="0" u="none" strike="noStrike" dirty="0">
                <a:solidFill>
                  <a:srgbClr val="242424"/>
                </a:solidFill>
                <a:effectLst/>
                <a:latin typeface="Segoe UI" panose="020B0502040204020203" pitchFamily="34" charset="0"/>
              </a:rPr>
              <a:t>: Once authenticated, the server determines what resources the user or device can access. </a:t>
            </a:r>
            <a:r>
              <a:rPr lang="en-US" sz="1400" b="1" i="0" u="none" strike="noStrike" dirty="0">
                <a:solidFill>
                  <a:srgbClr val="242424"/>
                </a:solidFill>
                <a:effectLst/>
                <a:latin typeface="Segoe UI" panose="020B0502040204020203" pitchFamily="34" charset="0"/>
              </a:rPr>
              <a:t>Accounting</a:t>
            </a:r>
            <a:r>
              <a:rPr lang="en-US" sz="1400" b="0" i="0" u="none" strike="noStrike" dirty="0">
                <a:solidFill>
                  <a:srgbClr val="242424"/>
                </a:solidFill>
                <a:effectLst/>
                <a:latin typeface="Segoe UI" panose="020B0502040204020203" pitchFamily="34" charset="0"/>
              </a:rPr>
              <a:t>: It keeps track of user activities, such as connection times and data usage, which can be useful for auditing and billing.</a:t>
            </a:r>
          </a:p>
          <a:p>
            <a:pPr marL="0" indent="0" algn="l">
              <a:spcBef>
                <a:spcPts val="750"/>
              </a:spcBef>
              <a:spcAft>
                <a:spcPts val="750"/>
              </a:spcAft>
              <a:buNone/>
            </a:pPr>
            <a:r>
              <a:rPr lang="en-US" sz="1400" b="1" i="0" u="none" strike="noStrike" dirty="0">
                <a:solidFill>
                  <a:srgbClr val="242424"/>
                </a:solidFill>
                <a:effectLst/>
                <a:latin typeface="Segoe UI" panose="020B0502040204020203" pitchFamily="34" charset="0"/>
              </a:rPr>
              <a:t>How It Works in WPA2 Enterprise</a:t>
            </a:r>
          </a:p>
          <a:p>
            <a:pPr algn="l">
              <a:buFont typeface="+mj-lt"/>
              <a:buAutoNum type="arabicPeriod"/>
            </a:pPr>
            <a:r>
              <a:rPr lang="en-US" sz="1400" b="1" i="0" u="none" strike="noStrike" dirty="0">
                <a:solidFill>
                  <a:srgbClr val="242424"/>
                </a:solidFill>
                <a:effectLst/>
                <a:latin typeface="Segoe UI" panose="020B0502040204020203" pitchFamily="34" charset="0"/>
              </a:rPr>
              <a:t>Client Request</a:t>
            </a:r>
            <a:r>
              <a:rPr lang="en-US" sz="1400" b="0" i="0" u="none" strike="noStrike" dirty="0">
                <a:solidFill>
                  <a:srgbClr val="242424"/>
                </a:solidFill>
                <a:effectLst/>
                <a:latin typeface="Segoe UI" panose="020B0502040204020203" pitchFamily="34" charset="0"/>
              </a:rPr>
              <a:t>: When a user tries to connect to the Wi-Fi network, their device (the supplicant) sends an authentication request to the access point (AP).</a:t>
            </a:r>
          </a:p>
          <a:p>
            <a:pPr algn="l">
              <a:buFont typeface="+mj-lt"/>
              <a:buAutoNum type="arabicPeriod"/>
            </a:pPr>
            <a:r>
              <a:rPr lang="en-US" sz="1400" b="1" i="0" u="none" strike="noStrike" dirty="0">
                <a:solidFill>
                  <a:srgbClr val="242424"/>
                </a:solidFill>
                <a:effectLst/>
                <a:latin typeface="Segoe UI" panose="020B0502040204020203" pitchFamily="34" charset="0"/>
              </a:rPr>
              <a:t>Forwarding to RADIUS</a:t>
            </a:r>
            <a:r>
              <a:rPr lang="en-US" sz="1400" b="0" i="0" u="none" strike="noStrike" dirty="0">
                <a:solidFill>
                  <a:srgbClr val="242424"/>
                </a:solidFill>
                <a:effectLst/>
                <a:latin typeface="Segoe UI" panose="020B0502040204020203" pitchFamily="34" charset="0"/>
              </a:rPr>
              <a:t>: The AP forwards this request to the RADIUS server.</a:t>
            </a:r>
          </a:p>
          <a:p>
            <a:pPr algn="l">
              <a:buFont typeface="+mj-lt"/>
              <a:buAutoNum type="arabicPeriod"/>
            </a:pPr>
            <a:r>
              <a:rPr lang="en-US" sz="1400" b="1" i="0" u="none" strike="noStrike" dirty="0">
                <a:solidFill>
                  <a:srgbClr val="242424"/>
                </a:solidFill>
                <a:effectLst/>
                <a:latin typeface="Segoe UI" panose="020B0502040204020203" pitchFamily="34" charset="0"/>
              </a:rPr>
              <a:t>Authentication Process</a:t>
            </a:r>
            <a:r>
              <a:rPr lang="en-US" sz="1400" b="0" i="0" u="none" strike="noStrike" dirty="0">
                <a:solidFill>
                  <a:srgbClr val="242424"/>
                </a:solidFill>
                <a:effectLst/>
                <a:latin typeface="Segoe UI" panose="020B0502040204020203" pitchFamily="34" charset="0"/>
              </a:rPr>
              <a:t>: The RADIUS server checks the credentials against its database (often linked to an Active Directory or similar service).</a:t>
            </a:r>
          </a:p>
          <a:p>
            <a:pPr>
              <a:buFont typeface="+mj-lt"/>
              <a:buAutoNum type="arabicPeriod"/>
            </a:pPr>
            <a:r>
              <a:rPr lang="en-US" sz="1400" b="1" i="0" u="none" strike="noStrike" dirty="0">
                <a:solidFill>
                  <a:srgbClr val="242424"/>
                </a:solidFill>
                <a:effectLst/>
                <a:latin typeface="Segoe UI" panose="020B0502040204020203" pitchFamily="34" charset="0"/>
              </a:rPr>
              <a:t>Response</a:t>
            </a:r>
            <a:r>
              <a:rPr lang="en-US" sz="1400" b="0" i="0" u="none" strike="noStrike" dirty="0">
                <a:solidFill>
                  <a:srgbClr val="242424"/>
                </a:solidFill>
                <a:effectLst/>
                <a:latin typeface="Segoe UI" panose="020B0502040204020203" pitchFamily="34" charset="0"/>
              </a:rPr>
              <a:t>: If the credentials are valid, the RADIUS server sends an "Access-Accept" message back to the AP, allowing the user to connect. If not, it sends an "Access-Reject" message.</a:t>
            </a:r>
            <a:r>
              <a:rPr lang="en-US" sz="1400" dirty="0"/>
              <a:t> [14]</a:t>
            </a:r>
            <a:endParaRPr lang="en-FR" sz="1400" dirty="0"/>
          </a:p>
          <a:p>
            <a:pPr algn="l">
              <a:buFont typeface="+mj-lt"/>
              <a:buAutoNum type="arabicPeriod"/>
            </a:pPr>
            <a:endParaRPr lang="en-US" sz="1400" b="0" i="0" u="none" strike="noStrike" dirty="0">
              <a:solidFill>
                <a:srgbClr val="242424"/>
              </a:solidFill>
              <a:effectLst/>
              <a:latin typeface="Segoe UI" panose="020B0502040204020203" pitchFamily="34" charset="0"/>
            </a:endParaRPr>
          </a:p>
        </p:txBody>
      </p:sp>
      <p:pic>
        <p:nvPicPr>
          <p:cNvPr id="5" name="Picture 4" descr="A diagram of a computer system&#10;&#10;Description automatically generated">
            <a:extLst>
              <a:ext uri="{FF2B5EF4-FFF2-40B4-BE49-F238E27FC236}">
                <a16:creationId xmlns:a16="http://schemas.microsoft.com/office/drawing/2014/main" id="{B98392FD-2C99-9F5C-F14C-C55E99885C65}"/>
              </a:ext>
            </a:extLst>
          </p:cNvPr>
          <p:cNvPicPr>
            <a:picLocks noChangeAspect="1"/>
          </p:cNvPicPr>
          <p:nvPr/>
        </p:nvPicPr>
        <p:blipFill>
          <a:blip r:embed="rId2"/>
          <a:stretch>
            <a:fillRect/>
          </a:stretch>
        </p:blipFill>
        <p:spPr>
          <a:xfrm>
            <a:off x="7525406" y="2249213"/>
            <a:ext cx="5108028" cy="4240924"/>
          </a:xfrm>
          <a:prstGeom prst="rect">
            <a:avLst/>
          </a:prstGeom>
        </p:spPr>
      </p:pic>
      <p:sp>
        <p:nvSpPr>
          <p:cNvPr id="7" name="Espace réservé du numéro de diapositive 6">
            <a:extLst>
              <a:ext uri="{FF2B5EF4-FFF2-40B4-BE49-F238E27FC236}">
                <a16:creationId xmlns:a16="http://schemas.microsoft.com/office/drawing/2014/main" id="{17830133-8DAB-16E1-ACCC-371DE836480F}"/>
              </a:ext>
            </a:extLst>
          </p:cNvPr>
          <p:cNvSpPr>
            <a:spLocks noGrp="1"/>
          </p:cNvSpPr>
          <p:nvPr>
            <p:ph type="sldNum" sz="quarter" idx="12"/>
          </p:nvPr>
        </p:nvSpPr>
        <p:spPr/>
        <p:txBody>
          <a:bodyPr/>
          <a:lstStyle/>
          <a:p>
            <a:pPr rtl="0"/>
            <a:fld id="{D57F1E4F-1CFF-5643-939E-217C01CDF565}" type="slidenum">
              <a:rPr lang="fr-FR" noProof="0" smtClean="0"/>
              <a:pPr rtl="0"/>
              <a:t>21</a:t>
            </a:fld>
            <a:endParaRPr lang="fr-FR" noProof="0"/>
          </a:p>
        </p:txBody>
      </p:sp>
      <p:sp>
        <p:nvSpPr>
          <p:cNvPr id="4" name="ZoneTexte 3">
            <a:extLst>
              <a:ext uri="{FF2B5EF4-FFF2-40B4-BE49-F238E27FC236}">
                <a16:creationId xmlns:a16="http://schemas.microsoft.com/office/drawing/2014/main" id="{026FBC5A-D5EC-C5D1-18CE-E2BE03A2D49D}"/>
              </a:ext>
            </a:extLst>
          </p:cNvPr>
          <p:cNvSpPr txBox="1"/>
          <p:nvPr/>
        </p:nvSpPr>
        <p:spPr>
          <a:xfrm>
            <a:off x="7630510" y="6182360"/>
            <a:ext cx="4833181" cy="523220"/>
          </a:xfrm>
          <a:prstGeom prst="rect">
            <a:avLst/>
          </a:prstGeom>
          <a:noFill/>
        </p:spPr>
        <p:txBody>
          <a:bodyPr wrap="square" rtlCol="0">
            <a:spAutoFit/>
          </a:bodyPr>
          <a:lstStyle/>
          <a:p>
            <a:r>
              <a:rPr lang="fr-FR" sz="1400" dirty="0"/>
              <a:t>Figure . 802.1X </a:t>
            </a:r>
            <a:r>
              <a:rPr lang="fr-FR" sz="1400" dirty="0" err="1"/>
              <a:t>authentication</a:t>
            </a:r>
            <a:r>
              <a:rPr lang="fr-FR" sz="1400" dirty="0"/>
              <a:t> </a:t>
            </a:r>
            <a:r>
              <a:rPr lang="en-US" sz="1400" dirty="0"/>
              <a:t>[14]</a:t>
            </a:r>
            <a:endParaRPr lang="en-FR" sz="1400" dirty="0"/>
          </a:p>
          <a:p>
            <a:endParaRPr lang="fr-FR" sz="1400" dirty="0"/>
          </a:p>
        </p:txBody>
      </p:sp>
    </p:spTree>
    <p:extLst>
      <p:ext uri="{BB962C8B-B14F-4D97-AF65-F5344CB8AC3E}">
        <p14:creationId xmlns:p14="http://schemas.microsoft.com/office/powerpoint/2010/main" val="2193646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DEBC5-9D25-8A3D-33AB-FCC724B872D8}"/>
              </a:ext>
            </a:extLst>
          </p:cNvPr>
          <p:cNvSpPr>
            <a:spLocks noGrp="1"/>
          </p:cNvSpPr>
          <p:nvPr>
            <p:ph type="title"/>
          </p:nvPr>
        </p:nvSpPr>
        <p:spPr/>
        <p:txBody>
          <a:bodyPr/>
          <a:lstStyle/>
          <a:p>
            <a:r>
              <a:rPr lang="en-US" sz="3600" b="1" dirty="0"/>
              <a:t>IEEE 802.1X/EAP</a:t>
            </a:r>
            <a:r>
              <a:rPr lang="en-US" sz="3600" dirty="0"/>
              <a:t> in WPA/WPA Enterprise mode</a:t>
            </a:r>
            <a:r>
              <a:rPr lang="en-FR" sz="3600" kern="100" dirty="0">
                <a:latin typeface="Aptos" panose="020B0004020202020204" pitchFamily="34" charset="0"/>
                <a:cs typeface="Arial" panose="020B0604020202020204" pitchFamily="34" charset="0"/>
              </a:rPr>
              <a:t> : </a:t>
            </a:r>
            <a:r>
              <a:rPr lang="en-US" b="1" kern="100" dirty="0">
                <a:latin typeface="Aptos" panose="020B0004020202020204" pitchFamily="34" charset="0"/>
                <a:cs typeface="Arial" panose="020B0604020202020204" pitchFamily="34" charset="0"/>
              </a:rPr>
              <a:t>EAP</a:t>
            </a:r>
            <a:br>
              <a:rPr lang="en-FR" sz="2400" kern="100" dirty="0">
                <a:effectLst/>
                <a:latin typeface="Aptos" panose="020B0004020202020204" pitchFamily="34" charset="0"/>
                <a:ea typeface="Aptos" panose="020B0004020202020204" pitchFamily="34" charset="0"/>
                <a:cs typeface="Arial" panose="020B0604020202020204" pitchFamily="34" charset="0"/>
              </a:rPr>
            </a:br>
            <a:endParaRPr lang="en-FR" dirty="0"/>
          </a:p>
        </p:txBody>
      </p:sp>
      <p:sp>
        <p:nvSpPr>
          <p:cNvPr id="3" name="Content Placeholder 2">
            <a:extLst>
              <a:ext uri="{FF2B5EF4-FFF2-40B4-BE49-F238E27FC236}">
                <a16:creationId xmlns:a16="http://schemas.microsoft.com/office/drawing/2014/main" id="{EB250528-E59F-FE3B-0673-36716B79500B}"/>
              </a:ext>
            </a:extLst>
          </p:cNvPr>
          <p:cNvSpPr>
            <a:spLocks noGrp="1"/>
          </p:cNvSpPr>
          <p:nvPr>
            <p:ph idx="1"/>
          </p:nvPr>
        </p:nvSpPr>
        <p:spPr/>
        <p:txBody>
          <a:bodyPr/>
          <a:lstStyle/>
          <a:p>
            <a:pPr>
              <a:buFont typeface="+mj-lt"/>
              <a:buAutoNum type="arabicPeriod"/>
            </a:pPr>
            <a:r>
              <a:rPr lang="en-US" b="1" dirty="0"/>
              <a:t>The Extensible Authentication Protocol (EAP) </a:t>
            </a:r>
            <a:r>
              <a:rPr lang="en-US" dirty="0"/>
              <a:t>is a versatile authentication framework created to improve security beyond basic username and password methods. Integrated into the PPP (Point-to-Point Protocol) authentication process, EAP offers a standardized structure that accommodates a range of authentication techniques. By supporting methods such as passwords, challenge-response tokens, and digital certificates, EAP streamlines the use of diverse techniques, minimizes the reliance on proprietary mechanisms, and ensures compatibility across various approaches. </a:t>
            </a:r>
            <a:r>
              <a:rPr lang="en-US" sz="1800" dirty="0"/>
              <a:t>[14]</a:t>
            </a:r>
            <a:endParaRPr lang="en-FR" sz="1800" dirty="0"/>
          </a:p>
          <a:p>
            <a:r>
              <a:rPr lang="en-US" dirty="0"/>
              <a:t>Several variations of EAP exist, including:</a:t>
            </a:r>
          </a:p>
        </p:txBody>
      </p:sp>
      <p:sp>
        <p:nvSpPr>
          <p:cNvPr id="6" name="Espace réservé du numéro de diapositive 5">
            <a:extLst>
              <a:ext uri="{FF2B5EF4-FFF2-40B4-BE49-F238E27FC236}">
                <a16:creationId xmlns:a16="http://schemas.microsoft.com/office/drawing/2014/main" id="{68451D36-517F-C5BE-0566-AA3925EB0DCD}"/>
              </a:ext>
            </a:extLst>
          </p:cNvPr>
          <p:cNvSpPr>
            <a:spLocks noGrp="1"/>
          </p:cNvSpPr>
          <p:nvPr>
            <p:ph type="sldNum" sz="quarter" idx="12"/>
          </p:nvPr>
        </p:nvSpPr>
        <p:spPr/>
        <p:txBody>
          <a:bodyPr/>
          <a:lstStyle/>
          <a:p>
            <a:pPr rtl="0"/>
            <a:fld id="{D57F1E4F-1CFF-5643-939E-217C01CDF565}" type="slidenum">
              <a:rPr lang="fr-FR" noProof="0" smtClean="0"/>
              <a:pPr rtl="0"/>
              <a:t>22</a:t>
            </a:fld>
            <a:endParaRPr lang="fr-FR" noProof="0"/>
          </a:p>
        </p:txBody>
      </p:sp>
    </p:spTree>
    <p:extLst>
      <p:ext uri="{BB962C8B-B14F-4D97-AF65-F5344CB8AC3E}">
        <p14:creationId xmlns:p14="http://schemas.microsoft.com/office/powerpoint/2010/main" val="2665433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DC2D5-269B-BB44-823D-25A74BDC6B54}"/>
              </a:ext>
            </a:extLst>
          </p:cNvPr>
          <p:cNvSpPr>
            <a:spLocks noGrp="1"/>
          </p:cNvSpPr>
          <p:nvPr>
            <p:ph type="title"/>
          </p:nvPr>
        </p:nvSpPr>
        <p:spPr/>
        <p:txBody>
          <a:bodyPr/>
          <a:lstStyle/>
          <a:p>
            <a:r>
              <a:rPr lang="en-US" dirty="0"/>
              <a:t>types of EAP</a:t>
            </a:r>
            <a:endParaRPr lang="en-FR" dirty="0"/>
          </a:p>
        </p:txBody>
      </p:sp>
      <p:graphicFrame>
        <p:nvGraphicFramePr>
          <p:cNvPr id="9" name="Table 8">
            <a:extLst>
              <a:ext uri="{FF2B5EF4-FFF2-40B4-BE49-F238E27FC236}">
                <a16:creationId xmlns:a16="http://schemas.microsoft.com/office/drawing/2014/main" id="{1B88C55E-D34C-F6B6-AB44-B305246EFD5A}"/>
              </a:ext>
            </a:extLst>
          </p:cNvPr>
          <p:cNvGraphicFramePr>
            <a:graphicFrameLocks noGrp="1"/>
          </p:cNvGraphicFramePr>
          <p:nvPr>
            <p:extLst>
              <p:ext uri="{D42A27DB-BD31-4B8C-83A1-F6EECF244321}">
                <p14:modId xmlns:p14="http://schemas.microsoft.com/office/powerpoint/2010/main" val="981491879"/>
              </p:ext>
            </p:extLst>
          </p:nvPr>
        </p:nvGraphicFramePr>
        <p:xfrm>
          <a:off x="889175" y="2743390"/>
          <a:ext cx="10266506" cy="2834640"/>
        </p:xfrm>
        <a:graphic>
          <a:graphicData uri="http://schemas.openxmlformats.org/drawingml/2006/table">
            <a:tbl>
              <a:tblPr firstRow="1" bandRow="1">
                <a:tableStyleId>{5C22544A-7EE6-4342-B048-85BDC9FD1C3A}</a:tableStyleId>
              </a:tblPr>
              <a:tblGrid>
                <a:gridCol w="880971">
                  <a:extLst>
                    <a:ext uri="{9D8B030D-6E8A-4147-A177-3AD203B41FA5}">
                      <a16:colId xmlns:a16="http://schemas.microsoft.com/office/drawing/2014/main" val="2305188044"/>
                    </a:ext>
                  </a:extLst>
                </a:gridCol>
                <a:gridCol w="1099112">
                  <a:extLst>
                    <a:ext uri="{9D8B030D-6E8A-4147-A177-3AD203B41FA5}">
                      <a16:colId xmlns:a16="http://schemas.microsoft.com/office/drawing/2014/main" val="997530411"/>
                    </a:ext>
                  </a:extLst>
                </a:gridCol>
                <a:gridCol w="2299090">
                  <a:extLst>
                    <a:ext uri="{9D8B030D-6E8A-4147-A177-3AD203B41FA5}">
                      <a16:colId xmlns:a16="http://schemas.microsoft.com/office/drawing/2014/main" val="26888163"/>
                    </a:ext>
                  </a:extLst>
                </a:gridCol>
                <a:gridCol w="4261963">
                  <a:extLst>
                    <a:ext uri="{9D8B030D-6E8A-4147-A177-3AD203B41FA5}">
                      <a16:colId xmlns:a16="http://schemas.microsoft.com/office/drawing/2014/main" val="2748530888"/>
                    </a:ext>
                  </a:extLst>
                </a:gridCol>
                <a:gridCol w="1725370">
                  <a:extLst>
                    <a:ext uri="{9D8B030D-6E8A-4147-A177-3AD203B41FA5}">
                      <a16:colId xmlns:a16="http://schemas.microsoft.com/office/drawing/2014/main" val="192830989"/>
                    </a:ext>
                  </a:extLst>
                </a:gridCol>
              </a:tblGrid>
              <a:tr h="628923">
                <a:tc>
                  <a:txBody>
                    <a:bodyPr/>
                    <a:lstStyle/>
                    <a:p>
                      <a:endParaRPr lang="en-FR"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mn-lt"/>
                          <a:ea typeface="+mn-ea"/>
                          <a:cs typeface="+mn-cs"/>
                        </a:rPr>
                        <a:t>Server Authentication </a:t>
                      </a:r>
                      <a:endParaRPr lang="en-US" sz="1400" dirty="0">
                        <a:effectLst/>
                      </a:endParaRPr>
                    </a:p>
                    <a:p>
                      <a:endParaRPr lang="en-FR"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mn-lt"/>
                          <a:ea typeface="+mn-ea"/>
                          <a:cs typeface="+mn-cs"/>
                        </a:rPr>
                        <a:t>Supplication Authentication </a:t>
                      </a:r>
                      <a:endParaRPr lang="en-US" sz="1400" dirty="0">
                        <a:effectLst/>
                      </a:endParaRPr>
                    </a:p>
                    <a:p>
                      <a:endParaRPr lang="en-FR" sz="1400" dirty="0"/>
                    </a:p>
                  </a:txBody>
                  <a:tcPr/>
                </a:tc>
                <a:tc>
                  <a:txBody>
                    <a:bodyPr/>
                    <a:lstStyle/>
                    <a:p>
                      <a:r>
                        <a:rPr lang="en-US" sz="1400" dirty="0"/>
                        <a:t>H</a:t>
                      </a:r>
                      <a:r>
                        <a:rPr lang="en-FR" sz="1400" dirty="0"/>
                        <a:t>ow it work</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mn-lt"/>
                          <a:ea typeface="+mn-ea"/>
                          <a:cs typeface="+mn-cs"/>
                        </a:rPr>
                        <a:t>Security Risks </a:t>
                      </a:r>
                      <a:endParaRPr lang="en-US" sz="1400" dirty="0">
                        <a:effectLst/>
                      </a:endParaRPr>
                    </a:p>
                    <a:p>
                      <a:endParaRPr lang="en-FR" sz="1400" dirty="0"/>
                    </a:p>
                  </a:txBody>
                  <a:tcPr/>
                </a:tc>
                <a:extLst>
                  <a:ext uri="{0D108BD9-81ED-4DB2-BD59-A6C34878D82A}">
                    <a16:rowId xmlns:a16="http://schemas.microsoft.com/office/drawing/2014/main" val="1380456545"/>
                  </a:ext>
                </a:extLst>
              </a:tr>
              <a:tr h="65213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LEAP </a:t>
                      </a:r>
                      <a:endParaRPr lang="en-US" sz="1400" dirty="0">
                        <a:effectLst/>
                      </a:endParaRPr>
                    </a:p>
                    <a:p>
                      <a:endParaRPr lang="en-FR"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Password Hash </a:t>
                      </a:r>
                      <a:endParaRPr lang="en-US" sz="1400" dirty="0">
                        <a:effectLst/>
                      </a:endParaRPr>
                    </a:p>
                    <a:p>
                      <a:endParaRPr lang="en-FR"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Password Hash </a:t>
                      </a:r>
                      <a:endParaRPr lang="en-US" sz="1400" dirty="0">
                        <a:effectLst/>
                      </a:endParaRPr>
                    </a:p>
                    <a:p>
                      <a:endParaRPr lang="en-FR" sz="1400" dirty="0"/>
                    </a:p>
                  </a:txBody>
                  <a:tcPr/>
                </a:tc>
                <a:tc>
                  <a:txBody>
                    <a:bodyPr/>
                    <a:lstStyle/>
                    <a:p>
                      <a:r>
                        <a:rPr lang="en-US" sz="1400" dirty="0"/>
                        <a:t>LEAP uses dynamic WEP keys for mutual authentication, reducing the risk of Man-in-the-Middle (MitM) attacks</a:t>
                      </a:r>
                      <a:endParaRPr lang="en-FR" sz="1400" dirty="0"/>
                    </a:p>
                  </a:txBody>
                  <a:tcPr/>
                </a:tc>
                <a:tc>
                  <a:txBody>
                    <a:bodyPr/>
                    <a:lstStyle/>
                    <a:p>
                      <a:r>
                        <a:rPr lang="en-US" sz="1400" b="0" kern="1200" dirty="0">
                          <a:solidFill>
                            <a:schemeClr val="dk1"/>
                          </a:solidFill>
                          <a:effectLst/>
                          <a:latin typeface="+mn-lt"/>
                          <a:ea typeface="+mn-ea"/>
                          <a:cs typeface="+mn-cs"/>
                        </a:rPr>
                        <a:t>Identity exposed, Dictionary attack. </a:t>
                      </a:r>
                      <a:endParaRPr lang="en-US" sz="1400" dirty="0">
                        <a:effectLst/>
                      </a:endParaRPr>
                    </a:p>
                    <a:p>
                      <a:endParaRPr lang="en-FR" sz="1400" dirty="0"/>
                    </a:p>
                  </a:txBody>
                  <a:tcPr/>
                </a:tc>
                <a:extLst>
                  <a:ext uri="{0D108BD9-81ED-4DB2-BD59-A6C34878D82A}">
                    <a16:rowId xmlns:a16="http://schemas.microsoft.com/office/drawing/2014/main" val="1046498385"/>
                  </a:ext>
                </a:extLst>
              </a:tr>
              <a:tr h="102621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EAP-TLS </a:t>
                      </a:r>
                      <a:endParaRPr lang="en-US" sz="1400" dirty="0">
                        <a:effectLst/>
                      </a:endParaRPr>
                    </a:p>
                    <a:p>
                      <a:endParaRPr lang="en-FR"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Public Key (</a:t>
                      </a:r>
                      <a:r>
                        <a:rPr lang="en-US" sz="1400" b="0" kern="1200" dirty="0" err="1">
                          <a:solidFill>
                            <a:schemeClr val="dk1"/>
                          </a:solidFill>
                          <a:effectLst/>
                          <a:latin typeface="+mn-lt"/>
                          <a:ea typeface="+mn-ea"/>
                          <a:cs typeface="+mn-cs"/>
                        </a:rPr>
                        <a:t>Cer</a:t>
                      </a:r>
                      <a:r>
                        <a:rPr lang="en-US" sz="1400" b="0" kern="1200" dirty="0">
                          <a:solidFill>
                            <a:schemeClr val="dk1"/>
                          </a:solidFill>
                          <a:effectLst/>
                          <a:latin typeface="+mn-lt"/>
                          <a:ea typeface="+mn-ea"/>
                          <a:cs typeface="+mn-cs"/>
                        </a:rPr>
                        <a:t> </a:t>
                      </a:r>
                      <a:r>
                        <a:rPr lang="en-US" sz="1400" b="0" kern="1200" dirty="0" err="1">
                          <a:solidFill>
                            <a:schemeClr val="dk1"/>
                          </a:solidFill>
                          <a:effectLst/>
                          <a:latin typeface="+mn-lt"/>
                          <a:ea typeface="+mn-ea"/>
                          <a:cs typeface="+mn-cs"/>
                        </a:rPr>
                        <a:t>tificate</a:t>
                      </a:r>
                      <a:r>
                        <a:rPr lang="en-US" sz="1400" b="0" kern="1200" dirty="0">
                          <a:solidFill>
                            <a:schemeClr val="dk1"/>
                          </a:solidFill>
                          <a:effectLst/>
                          <a:latin typeface="+mn-lt"/>
                          <a:ea typeface="+mn-ea"/>
                          <a:cs typeface="+mn-cs"/>
                        </a:rPr>
                        <a:t>) </a:t>
                      </a:r>
                      <a:endParaRPr lang="en-US" sz="1400" dirty="0">
                        <a:effectLst/>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Public Key (Certificate or SMART Card) </a:t>
                      </a:r>
                      <a:endParaRPr lang="en-US" sz="1400" dirty="0">
                        <a:effectLst/>
                      </a:endParaRPr>
                    </a:p>
                  </a:txBody>
                  <a:tcPr/>
                </a:tc>
                <a:tc>
                  <a:txBody>
                    <a:bodyPr/>
                    <a:lstStyle/>
                    <a:p>
                      <a:r>
                        <a:rPr lang="en-US" sz="1400" dirty="0"/>
                        <a:t>EAP-TLS provides mutual certificate-based authentication between the client and server, securing communication with a TLS tunnel, but requires certificate management on both sides.</a:t>
                      </a:r>
                      <a:endParaRPr lang="en-FR"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Identity exposed </a:t>
                      </a:r>
                      <a:endParaRPr lang="en-US" sz="1400" dirty="0">
                        <a:effectLst/>
                      </a:endParaRPr>
                    </a:p>
                    <a:p>
                      <a:endParaRPr lang="en-FR" sz="1400" dirty="0"/>
                    </a:p>
                  </a:txBody>
                  <a:tcPr/>
                </a:tc>
                <a:extLst>
                  <a:ext uri="{0D108BD9-81ED-4DB2-BD59-A6C34878D82A}">
                    <a16:rowId xmlns:a16="http://schemas.microsoft.com/office/drawing/2014/main" val="1710583633"/>
                  </a:ext>
                </a:extLst>
              </a:tr>
            </a:tbl>
          </a:graphicData>
        </a:graphic>
      </p:graphicFrame>
      <p:sp>
        <p:nvSpPr>
          <p:cNvPr id="4" name="Espace réservé du numéro de diapositive 3">
            <a:extLst>
              <a:ext uri="{FF2B5EF4-FFF2-40B4-BE49-F238E27FC236}">
                <a16:creationId xmlns:a16="http://schemas.microsoft.com/office/drawing/2014/main" id="{6A068951-5D29-4211-FE97-8BD1512A2B4C}"/>
              </a:ext>
            </a:extLst>
          </p:cNvPr>
          <p:cNvSpPr>
            <a:spLocks noGrp="1"/>
          </p:cNvSpPr>
          <p:nvPr>
            <p:ph type="sldNum" sz="quarter" idx="12"/>
          </p:nvPr>
        </p:nvSpPr>
        <p:spPr/>
        <p:txBody>
          <a:bodyPr/>
          <a:lstStyle/>
          <a:p>
            <a:pPr rtl="0"/>
            <a:fld id="{D57F1E4F-1CFF-5643-939E-217C01CDF565}" type="slidenum">
              <a:rPr lang="fr-FR" noProof="0" smtClean="0"/>
              <a:pPr rtl="0"/>
              <a:t>23</a:t>
            </a:fld>
            <a:endParaRPr lang="fr-FR" noProof="0"/>
          </a:p>
        </p:txBody>
      </p:sp>
      <p:sp>
        <p:nvSpPr>
          <p:cNvPr id="7" name="ZoneTexte 6">
            <a:extLst>
              <a:ext uri="{FF2B5EF4-FFF2-40B4-BE49-F238E27FC236}">
                <a16:creationId xmlns:a16="http://schemas.microsoft.com/office/drawing/2014/main" id="{626E7865-BD0E-EDE1-72F7-BF66BCADC45C}"/>
              </a:ext>
            </a:extLst>
          </p:cNvPr>
          <p:cNvSpPr txBox="1"/>
          <p:nvPr/>
        </p:nvSpPr>
        <p:spPr>
          <a:xfrm>
            <a:off x="3818983" y="5730443"/>
            <a:ext cx="6097384" cy="307777"/>
          </a:xfrm>
          <a:prstGeom prst="rect">
            <a:avLst/>
          </a:prstGeom>
          <a:noFill/>
        </p:spPr>
        <p:txBody>
          <a:bodyPr wrap="square">
            <a:spAutoFit/>
          </a:bodyPr>
          <a:lstStyle/>
          <a:p>
            <a:pPr marR="0" lvl="0" algn="l" defTabSz="457200" rtl="0" eaLnBrk="1" fontAlgn="auto" latinLnBrk="0" hangingPunct="1">
              <a:lnSpc>
                <a:spcPct val="100000"/>
              </a:lnSpc>
              <a:spcBef>
                <a:spcPts val="1000"/>
              </a:spcBef>
              <a:spcAft>
                <a:spcPts val="0"/>
              </a:spcAft>
              <a:buClr>
                <a:srgbClr val="B31166"/>
              </a:buClr>
              <a:buSzPct val="80000"/>
              <a:tabLst/>
              <a:defRPr/>
            </a:pPr>
            <a:r>
              <a:rPr kumimoji="0" lang="en-US" sz="14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[14]</a:t>
            </a:r>
            <a:endParaRPr kumimoji="0" lang="en-FR" sz="14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435705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56D7A-4FFD-0529-6156-0128F3FC5EA7}"/>
              </a:ext>
            </a:extLst>
          </p:cNvPr>
          <p:cNvSpPr>
            <a:spLocks noGrp="1"/>
          </p:cNvSpPr>
          <p:nvPr>
            <p:ph type="title"/>
          </p:nvPr>
        </p:nvSpPr>
        <p:spPr/>
        <p:txBody>
          <a:bodyPr/>
          <a:lstStyle/>
          <a:p>
            <a:r>
              <a:rPr lang="en-US" dirty="0"/>
              <a:t>types of EAP</a:t>
            </a:r>
            <a:endParaRPr lang="en-FR" dirty="0"/>
          </a:p>
        </p:txBody>
      </p:sp>
      <p:graphicFrame>
        <p:nvGraphicFramePr>
          <p:cNvPr id="8" name="Table 7">
            <a:extLst>
              <a:ext uri="{FF2B5EF4-FFF2-40B4-BE49-F238E27FC236}">
                <a16:creationId xmlns:a16="http://schemas.microsoft.com/office/drawing/2014/main" id="{F3ADBD90-14A9-B9F1-562E-A0882E197359}"/>
              </a:ext>
            </a:extLst>
          </p:cNvPr>
          <p:cNvGraphicFramePr>
            <a:graphicFrameLocks noGrp="1"/>
          </p:cNvGraphicFramePr>
          <p:nvPr>
            <p:extLst>
              <p:ext uri="{D42A27DB-BD31-4B8C-83A1-F6EECF244321}">
                <p14:modId xmlns:p14="http://schemas.microsoft.com/office/powerpoint/2010/main" val="2730103320"/>
              </p:ext>
            </p:extLst>
          </p:nvPr>
        </p:nvGraphicFramePr>
        <p:xfrm>
          <a:off x="1064347" y="2622972"/>
          <a:ext cx="10063305" cy="3261360"/>
        </p:xfrm>
        <a:graphic>
          <a:graphicData uri="http://schemas.openxmlformats.org/drawingml/2006/table">
            <a:tbl>
              <a:tblPr firstRow="1" bandRow="1">
                <a:tableStyleId>{5C22544A-7EE6-4342-B048-85BDC9FD1C3A}</a:tableStyleId>
              </a:tblPr>
              <a:tblGrid>
                <a:gridCol w="851615">
                  <a:extLst>
                    <a:ext uri="{9D8B030D-6E8A-4147-A177-3AD203B41FA5}">
                      <a16:colId xmlns:a16="http://schemas.microsoft.com/office/drawing/2014/main" val="2305188044"/>
                    </a:ext>
                  </a:extLst>
                </a:gridCol>
                <a:gridCol w="1000602">
                  <a:extLst>
                    <a:ext uri="{9D8B030D-6E8A-4147-A177-3AD203B41FA5}">
                      <a16:colId xmlns:a16="http://schemas.microsoft.com/office/drawing/2014/main" val="997530411"/>
                    </a:ext>
                  </a:extLst>
                </a:gridCol>
                <a:gridCol w="2082819">
                  <a:extLst>
                    <a:ext uri="{9D8B030D-6E8A-4147-A177-3AD203B41FA5}">
                      <a16:colId xmlns:a16="http://schemas.microsoft.com/office/drawing/2014/main" val="26888163"/>
                    </a:ext>
                  </a:extLst>
                </a:gridCol>
                <a:gridCol w="3890188">
                  <a:extLst>
                    <a:ext uri="{9D8B030D-6E8A-4147-A177-3AD203B41FA5}">
                      <a16:colId xmlns:a16="http://schemas.microsoft.com/office/drawing/2014/main" val="2748530888"/>
                    </a:ext>
                  </a:extLst>
                </a:gridCol>
                <a:gridCol w="2238081">
                  <a:extLst>
                    <a:ext uri="{9D8B030D-6E8A-4147-A177-3AD203B41FA5}">
                      <a16:colId xmlns:a16="http://schemas.microsoft.com/office/drawing/2014/main" val="192830989"/>
                    </a:ext>
                  </a:extLst>
                </a:gridCol>
              </a:tblGrid>
              <a:tr h="632404">
                <a:tc>
                  <a:txBody>
                    <a:bodyPr/>
                    <a:lstStyle/>
                    <a:p>
                      <a:endParaRPr lang="en-FR"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mn-lt"/>
                          <a:ea typeface="+mn-ea"/>
                          <a:cs typeface="+mn-cs"/>
                        </a:rPr>
                        <a:t>Server Authentication </a:t>
                      </a:r>
                      <a:endParaRPr lang="en-US" sz="1400" dirty="0">
                        <a:effectLst/>
                      </a:endParaRPr>
                    </a:p>
                    <a:p>
                      <a:endParaRPr lang="en-FR"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mn-lt"/>
                          <a:ea typeface="+mn-ea"/>
                          <a:cs typeface="+mn-cs"/>
                        </a:rPr>
                        <a:t>Supplication Authentication </a:t>
                      </a:r>
                      <a:endParaRPr lang="en-US" sz="1400" dirty="0">
                        <a:effectLst/>
                      </a:endParaRPr>
                    </a:p>
                    <a:p>
                      <a:endParaRPr lang="en-FR"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dirty="0"/>
                        <a:t>H</a:t>
                      </a:r>
                      <a:r>
                        <a:rPr lang="en-FR" sz="1400" dirty="0"/>
                        <a:t>ow it work</a:t>
                      </a:r>
                    </a:p>
                    <a:p>
                      <a:endParaRPr lang="en-FR"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mn-lt"/>
                          <a:ea typeface="+mn-ea"/>
                          <a:cs typeface="+mn-cs"/>
                        </a:rPr>
                        <a:t>Security Risks </a:t>
                      </a:r>
                      <a:endParaRPr lang="en-US" sz="1400" dirty="0">
                        <a:effectLst/>
                      </a:endParaRPr>
                    </a:p>
                    <a:p>
                      <a:endParaRPr lang="en-FR" sz="1400" dirty="0"/>
                    </a:p>
                  </a:txBody>
                  <a:tcPr/>
                </a:tc>
                <a:extLst>
                  <a:ext uri="{0D108BD9-81ED-4DB2-BD59-A6C34878D82A}">
                    <a16:rowId xmlns:a16="http://schemas.microsoft.com/office/drawing/2014/main" val="1046498385"/>
                  </a:ext>
                </a:extLst>
              </a:tr>
              <a:tr h="93161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EAP-TTLS </a:t>
                      </a:r>
                      <a:endParaRPr lang="en-US" sz="1400" dirty="0">
                        <a:effectLst/>
                      </a:endParaRPr>
                    </a:p>
                    <a:p>
                      <a:endParaRPr lang="en-FR"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Public Key (</a:t>
                      </a:r>
                      <a:r>
                        <a:rPr lang="en-US" sz="1400" b="0" kern="1200" dirty="0" err="1">
                          <a:solidFill>
                            <a:schemeClr val="dk1"/>
                          </a:solidFill>
                          <a:effectLst/>
                          <a:latin typeface="+mn-lt"/>
                          <a:ea typeface="+mn-ea"/>
                          <a:cs typeface="+mn-cs"/>
                        </a:rPr>
                        <a:t>Cer</a:t>
                      </a:r>
                      <a:r>
                        <a:rPr lang="en-US" sz="1400" b="0" kern="1200" dirty="0">
                          <a:solidFill>
                            <a:schemeClr val="dk1"/>
                          </a:solidFill>
                          <a:effectLst/>
                          <a:latin typeface="+mn-lt"/>
                          <a:ea typeface="+mn-ea"/>
                          <a:cs typeface="+mn-cs"/>
                        </a:rPr>
                        <a:t> </a:t>
                      </a:r>
                      <a:r>
                        <a:rPr lang="en-US" sz="1400" b="0" kern="1200" dirty="0" err="1">
                          <a:solidFill>
                            <a:schemeClr val="dk1"/>
                          </a:solidFill>
                          <a:effectLst/>
                          <a:latin typeface="+mn-lt"/>
                          <a:ea typeface="+mn-ea"/>
                          <a:cs typeface="+mn-cs"/>
                        </a:rPr>
                        <a:t>tificate</a:t>
                      </a:r>
                      <a:r>
                        <a:rPr lang="en-US" sz="1400" b="0" kern="1200" dirty="0">
                          <a:solidFill>
                            <a:schemeClr val="dk1"/>
                          </a:solidFill>
                          <a:effectLst/>
                          <a:latin typeface="+mn-lt"/>
                          <a:ea typeface="+mn-ea"/>
                          <a:cs typeface="+mn-cs"/>
                        </a:rPr>
                        <a:t>) </a:t>
                      </a:r>
                      <a:endParaRPr lang="en-US" sz="1400" dirty="0">
                        <a:effectLst/>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CHAP, PAP, MS-CHAP (v2), EAP </a:t>
                      </a:r>
                      <a:endParaRPr lang="en-US" sz="1400" dirty="0">
                        <a:effectLst/>
                      </a:endParaRPr>
                    </a:p>
                  </a:txBody>
                  <a:tcPr/>
                </a:tc>
                <a:tc>
                  <a:txBody>
                    <a:bodyPr/>
                    <a:lstStyle/>
                    <a:p>
                      <a:r>
                        <a:rPr lang="en-US" sz="1400" dirty="0"/>
                        <a:t>uses server-side certificates for mutual authentication within an encrypted tunnel, simplifying the implementation compared to EAP-TLS while dynamically generating per-user, per-session keys.</a:t>
                      </a:r>
                      <a:endParaRPr lang="en-FR"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MitM attack </a:t>
                      </a:r>
                      <a:endParaRPr lang="en-US" sz="1400" dirty="0">
                        <a:effectLst/>
                      </a:endParaRPr>
                    </a:p>
                    <a:p>
                      <a:endParaRPr lang="en-FR" sz="1400" dirty="0"/>
                    </a:p>
                  </a:txBody>
                  <a:tcPr/>
                </a:tc>
                <a:extLst>
                  <a:ext uri="{0D108BD9-81ED-4DB2-BD59-A6C34878D82A}">
                    <a16:rowId xmlns:a16="http://schemas.microsoft.com/office/drawing/2014/main" val="3306025144"/>
                  </a:ext>
                </a:extLst>
              </a:tr>
              <a:tr h="93161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effectLst/>
                          <a:latin typeface="+mn-lt"/>
                          <a:ea typeface="+mn-ea"/>
                          <a:cs typeface="+mn-cs"/>
                        </a:rPr>
                        <a:t>PEAP </a:t>
                      </a:r>
                      <a:endParaRPr lang="en-US" sz="1400" dirty="0">
                        <a:effectLst/>
                      </a:endParaRPr>
                    </a:p>
                    <a:p>
                      <a:endParaRPr lang="en-FR"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Public Key (</a:t>
                      </a:r>
                      <a:r>
                        <a:rPr lang="en-US" sz="1400" b="0" kern="1200" dirty="0" err="1">
                          <a:solidFill>
                            <a:schemeClr val="dk1"/>
                          </a:solidFill>
                          <a:effectLst/>
                          <a:latin typeface="+mn-lt"/>
                          <a:ea typeface="+mn-ea"/>
                          <a:cs typeface="+mn-cs"/>
                        </a:rPr>
                        <a:t>Cer</a:t>
                      </a:r>
                      <a:r>
                        <a:rPr lang="en-US" sz="1400" b="0" kern="1200" dirty="0">
                          <a:solidFill>
                            <a:schemeClr val="dk1"/>
                          </a:solidFill>
                          <a:effectLst/>
                          <a:latin typeface="+mn-lt"/>
                          <a:ea typeface="+mn-ea"/>
                          <a:cs typeface="+mn-cs"/>
                        </a:rPr>
                        <a:t> </a:t>
                      </a:r>
                      <a:r>
                        <a:rPr lang="en-US" sz="1400" b="0" kern="1200" dirty="0" err="1">
                          <a:solidFill>
                            <a:schemeClr val="dk1"/>
                          </a:solidFill>
                          <a:effectLst/>
                          <a:latin typeface="+mn-lt"/>
                          <a:ea typeface="+mn-ea"/>
                          <a:cs typeface="+mn-cs"/>
                        </a:rPr>
                        <a:t>tificate</a:t>
                      </a:r>
                      <a:r>
                        <a:rPr lang="en-US" sz="1400" b="0" kern="1200" dirty="0">
                          <a:solidFill>
                            <a:schemeClr val="dk1"/>
                          </a:solidFill>
                          <a:effectLst/>
                          <a:latin typeface="+mn-lt"/>
                          <a:ea typeface="+mn-ea"/>
                          <a:cs typeface="+mn-cs"/>
                        </a:rPr>
                        <a:t>) </a:t>
                      </a:r>
                      <a:endParaRPr lang="en-US" sz="1400" dirty="0">
                        <a:effectLst/>
                      </a:endParaRPr>
                    </a:p>
                    <a:p>
                      <a:endParaRPr lang="en-FR" sz="14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Any EAP such as EAP-MS-CHAPv2 or Public Key </a:t>
                      </a:r>
                      <a:endParaRPr lang="en-US" sz="1400" dirty="0">
                        <a:effectLst/>
                      </a:endParaRPr>
                    </a:p>
                  </a:txBody>
                  <a:tcPr/>
                </a:tc>
                <a:tc>
                  <a:txBody>
                    <a:bodyPr/>
                    <a:lstStyle/>
                    <a:p>
                      <a:r>
                        <a:rPr lang="en-US" sz="1400" dirty="0"/>
                        <a:t>PEAP encapsulates EAP within a secure TLS tunnel, requiring only server-side certificates, and offers robust protection against sniffing attacks, similar to EAP-TTLS.</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MitM attack; identity hidden in phase 2 but potential exposure in Phase 1 </a:t>
                      </a:r>
                      <a:endParaRPr lang="en-US" sz="1400" dirty="0">
                        <a:effectLst/>
                      </a:endParaRPr>
                    </a:p>
                    <a:p>
                      <a:endParaRPr lang="en-FR" sz="1400" dirty="0"/>
                    </a:p>
                  </a:txBody>
                  <a:tcPr/>
                </a:tc>
                <a:extLst>
                  <a:ext uri="{0D108BD9-81ED-4DB2-BD59-A6C34878D82A}">
                    <a16:rowId xmlns:a16="http://schemas.microsoft.com/office/drawing/2014/main" val="4120845567"/>
                  </a:ext>
                </a:extLst>
              </a:tr>
            </a:tbl>
          </a:graphicData>
        </a:graphic>
      </p:graphicFrame>
      <p:sp>
        <p:nvSpPr>
          <p:cNvPr id="4" name="Espace réservé du numéro de diapositive 3">
            <a:extLst>
              <a:ext uri="{FF2B5EF4-FFF2-40B4-BE49-F238E27FC236}">
                <a16:creationId xmlns:a16="http://schemas.microsoft.com/office/drawing/2014/main" id="{CFAF778F-6EE2-CE31-6AB3-6B5EED6BFFEC}"/>
              </a:ext>
            </a:extLst>
          </p:cNvPr>
          <p:cNvSpPr>
            <a:spLocks noGrp="1"/>
          </p:cNvSpPr>
          <p:nvPr>
            <p:ph type="sldNum" sz="quarter" idx="12"/>
          </p:nvPr>
        </p:nvSpPr>
        <p:spPr/>
        <p:txBody>
          <a:bodyPr/>
          <a:lstStyle/>
          <a:p>
            <a:pPr rtl="0"/>
            <a:fld id="{D57F1E4F-1CFF-5643-939E-217C01CDF565}" type="slidenum">
              <a:rPr lang="fr-FR" noProof="0" smtClean="0"/>
              <a:pPr rtl="0"/>
              <a:t>24</a:t>
            </a:fld>
            <a:endParaRPr lang="fr-FR" noProof="0"/>
          </a:p>
        </p:txBody>
      </p:sp>
      <p:sp>
        <p:nvSpPr>
          <p:cNvPr id="5" name="ZoneTexte 4">
            <a:extLst>
              <a:ext uri="{FF2B5EF4-FFF2-40B4-BE49-F238E27FC236}">
                <a16:creationId xmlns:a16="http://schemas.microsoft.com/office/drawing/2014/main" id="{81A2B388-0AEF-6D01-DCF7-D5881BAF9F78}"/>
              </a:ext>
            </a:extLst>
          </p:cNvPr>
          <p:cNvSpPr txBox="1"/>
          <p:nvPr/>
        </p:nvSpPr>
        <p:spPr>
          <a:xfrm>
            <a:off x="3214947" y="5902437"/>
            <a:ext cx="6097384" cy="369332"/>
          </a:xfrm>
          <a:prstGeom prst="rect">
            <a:avLst/>
          </a:prstGeom>
          <a:noFill/>
        </p:spPr>
        <p:txBody>
          <a:bodyPr wrap="square">
            <a:spAutoFit/>
          </a:bodyPr>
          <a:lstStyle/>
          <a:p>
            <a:pPr marR="0" lvl="0" algn="l" defTabSz="457200" rtl="0" eaLnBrk="1" fontAlgn="auto" latinLnBrk="0" hangingPunct="1">
              <a:lnSpc>
                <a:spcPct val="100000"/>
              </a:lnSpc>
              <a:spcBef>
                <a:spcPts val="1000"/>
              </a:spcBef>
              <a:spcAft>
                <a:spcPts val="0"/>
              </a:spcAft>
              <a:buClr>
                <a:srgbClr val="B31166"/>
              </a:buClr>
              <a:buSzPct val="80000"/>
              <a:tabLst/>
              <a:defRPr/>
            </a:pPr>
            <a:r>
              <a:rPr kumimoji="0" lang="en-US"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rPr>
              <a:t>[14]</a:t>
            </a:r>
            <a:endParaRPr kumimoji="0" lang="en-FR" sz="1800" b="0" i="0" u="none" strike="noStrike" kern="1200" cap="none" spc="0" normalizeH="0" baseline="0" noProof="0" dirty="0">
              <a:ln>
                <a:noFill/>
              </a:ln>
              <a:solidFill>
                <a:prstClr val="black">
                  <a:lumMod val="75000"/>
                  <a:lumOff val="25000"/>
                </a:prst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737771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929BD-5797-BCD4-41C1-4D2269AA2CFE}"/>
              </a:ext>
            </a:extLst>
          </p:cNvPr>
          <p:cNvSpPr>
            <a:spLocks noGrp="1"/>
          </p:cNvSpPr>
          <p:nvPr>
            <p:ph type="title"/>
          </p:nvPr>
        </p:nvSpPr>
        <p:spPr>
          <a:xfrm>
            <a:off x="1154954" y="973668"/>
            <a:ext cx="8761413" cy="706964"/>
          </a:xfrm>
        </p:spPr>
        <p:txBody>
          <a:bodyPr anchor="ctr">
            <a:normAutofit fontScale="90000"/>
          </a:bodyPr>
          <a:lstStyle/>
          <a:p>
            <a:r>
              <a:rPr lang="en-US" sz="3600" b="1" dirty="0"/>
              <a:t>IEEE 802.1X/EAP</a:t>
            </a:r>
            <a:r>
              <a:rPr lang="en-US" sz="3600" dirty="0"/>
              <a:t> in WPA/WPA2 Enterprise mode</a:t>
            </a:r>
            <a:r>
              <a:rPr lang="en-FR" sz="3600" kern="100" dirty="0">
                <a:latin typeface="Aptos" panose="020B0004020202020204" pitchFamily="34" charset="0"/>
                <a:cs typeface="Arial" panose="020B0604020202020204" pitchFamily="34" charset="0"/>
              </a:rPr>
              <a:t> : </a:t>
            </a:r>
            <a:r>
              <a:rPr lang="en-US" b="0" i="0" u="none" strike="noStrike" dirty="0">
                <a:solidFill>
                  <a:schemeClr val="bg1"/>
                </a:solidFill>
                <a:effectLst/>
                <a:latin typeface="LT_regular"/>
              </a:rPr>
              <a:t>EAP-TLS</a:t>
            </a:r>
            <a:endParaRPr lang="en-FR" dirty="0">
              <a:solidFill>
                <a:schemeClr val="bg1"/>
              </a:solidFill>
            </a:endParaRPr>
          </a:p>
        </p:txBody>
      </p:sp>
      <p:pic>
        <p:nvPicPr>
          <p:cNvPr id="5" name="Content Placeholder 4" descr="A diagram of a system&#10;&#10;Description automatically generated">
            <a:extLst>
              <a:ext uri="{FF2B5EF4-FFF2-40B4-BE49-F238E27FC236}">
                <a16:creationId xmlns:a16="http://schemas.microsoft.com/office/drawing/2014/main" id="{29FF2720-B78B-2CEE-C7D3-3BDA19E3E20D}"/>
              </a:ext>
            </a:extLst>
          </p:cNvPr>
          <p:cNvPicPr>
            <a:picLocks noGrp="1" noChangeAspect="1"/>
          </p:cNvPicPr>
          <p:nvPr>
            <p:ph sz="half" idx="1"/>
          </p:nvPr>
        </p:nvPicPr>
        <p:blipFill>
          <a:blip r:embed="rId2"/>
          <a:stretch>
            <a:fillRect/>
          </a:stretch>
        </p:blipFill>
        <p:spPr>
          <a:xfrm>
            <a:off x="6224223" y="2421765"/>
            <a:ext cx="5967777" cy="3760095"/>
          </a:xfrm>
          <a:noFill/>
        </p:spPr>
      </p:pic>
      <p:sp>
        <p:nvSpPr>
          <p:cNvPr id="10" name="Content Placeholder 3">
            <a:extLst>
              <a:ext uri="{FF2B5EF4-FFF2-40B4-BE49-F238E27FC236}">
                <a16:creationId xmlns:a16="http://schemas.microsoft.com/office/drawing/2014/main" id="{07A2CB95-9CD1-4AD2-008D-D3E98A9C3E9D}"/>
              </a:ext>
            </a:extLst>
          </p:cNvPr>
          <p:cNvSpPr>
            <a:spLocks noGrp="1"/>
          </p:cNvSpPr>
          <p:nvPr>
            <p:ph sz="half" idx="2"/>
          </p:nvPr>
        </p:nvSpPr>
        <p:spPr>
          <a:xfrm>
            <a:off x="365759" y="2115820"/>
            <a:ext cx="6432237" cy="4742180"/>
          </a:xfrm>
        </p:spPr>
        <p:txBody>
          <a:bodyPr>
            <a:normAutofit fontScale="25000" lnSpcReduction="20000"/>
          </a:bodyPr>
          <a:lstStyle/>
          <a:p>
            <a:pPr marL="0" indent="0">
              <a:buNone/>
            </a:pPr>
            <a:endParaRPr lang="en-US" sz="2900" dirty="0"/>
          </a:p>
          <a:p>
            <a:pPr>
              <a:buFont typeface="+mj-lt"/>
              <a:buAutoNum type="arabicPeriod"/>
            </a:pPr>
            <a:r>
              <a:rPr lang="en-US" sz="5600" b="1" dirty="0"/>
              <a:t>Open System Authentication</a:t>
            </a:r>
            <a:r>
              <a:rPr lang="en-US" sz="5600" dirty="0"/>
              <a:t>: The STA starts the authentication process with the AP.</a:t>
            </a:r>
          </a:p>
          <a:p>
            <a:pPr>
              <a:buFont typeface="+mj-lt"/>
              <a:buAutoNum type="arabicPeriod"/>
            </a:pPr>
            <a:r>
              <a:rPr lang="en-US" sz="5600" b="1" dirty="0"/>
              <a:t>Association</a:t>
            </a:r>
            <a:r>
              <a:rPr lang="en-US" sz="5600" dirty="0"/>
              <a:t>: The STA connects to the AP to establish communication.</a:t>
            </a:r>
          </a:p>
          <a:p>
            <a:pPr>
              <a:buFont typeface="+mj-lt"/>
              <a:buAutoNum type="arabicPeriod"/>
            </a:pPr>
            <a:r>
              <a:rPr lang="en-US" sz="5600" b="1" dirty="0"/>
              <a:t>EAP Start</a:t>
            </a:r>
            <a:r>
              <a:rPr lang="en-US" sz="5600" dirty="0"/>
              <a:t>: The STA sends a message to initiate EAP authentication.</a:t>
            </a:r>
          </a:p>
          <a:p>
            <a:pPr>
              <a:buFont typeface="+mj-lt"/>
              <a:buAutoNum type="arabicPeriod"/>
            </a:pPr>
            <a:r>
              <a:rPr lang="en-US" sz="5600" b="1" dirty="0"/>
              <a:t>EAP Authentication Request</a:t>
            </a:r>
            <a:r>
              <a:rPr lang="en-US" sz="5600" dirty="0"/>
              <a:t>: The AP passes authentication requests to the AC and RADIUS server.</a:t>
            </a:r>
          </a:p>
          <a:p>
            <a:pPr>
              <a:buFont typeface="+mj-lt"/>
              <a:buAutoNum type="arabicPeriod"/>
            </a:pPr>
            <a:r>
              <a:rPr lang="en-US" sz="5600" b="1" dirty="0"/>
              <a:t>Identity Verification</a:t>
            </a:r>
            <a:r>
              <a:rPr lang="en-US" sz="5600" dirty="0"/>
              <a:t>: The STA shares its identity, which the RADIUS server verifies.</a:t>
            </a:r>
          </a:p>
          <a:p>
            <a:pPr>
              <a:buFont typeface="+mj-lt"/>
              <a:buAutoNum type="arabicPeriod"/>
            </a:pPr>
            <a:r>
              <a:rPr lang="en-US" sz="5600" b="1" dirty="0"/>
              <a:t>Certificate Exchange</a:t>
            </a:r>
            <a:r>
              <a:rPr lang="en-US" sz="5600" dirty="0"/>
              <a:t>: Certificates are exchanged and validated between the STA and the RADIUS server.</a:t>
            </a:r>
          </a:p>
          <a:p>
            <a:pPr>
              <a:buFont typeface="+mj-lt"/>
              <a:buAutoNum type="arabicPeriod"/>
            </a:pPr>
            <a:r>
              <a:rPr lang="en-US" sz="5600" b="1" dirty="0"/>
              <a:t>Key Creation</a:t>
            </a:r>
            <a:r>
              <a:rPr lang="en-US" sz="5600" dirty="0"/>
              <a:t>: The RADIUS server generates a PMK after verifying the STA’s certificate.</a:t>
            </a:r>
          </a:p>
          <a:p>
            <a:pPr>
              <a:buFont typeface="+mj-lt"/>
              <a:buAutoNum type="arabicPeriod"/>
            </a:pPr>
            <a:r>
              <a:rPr lang="en-US" sz="5600" b="1" dirty="0"/>
              <a:t>Authentication Confirmation</a:t>
            </a:r>
            <a:r>
              <a:rPr lang="en-US" sz="5600" dirty="0"/>
              <a:t>: The STA is notified of successful authentication.</a:t>
            </a:r>
          </a:p>
          <a:p>
            <a:pPr>
              <a:buFont typeface="+mj-lt"/>
              <a:buAutoNum type="arabicPeriod"/>
            </a:pPr>
            <a:r>
              <a:rPr lang="en-US" sz="5600" b="1" dirty="0"/>
              <a:t>Secure Communication</a:t>
            </a:r>
            <a:r>
              <a:rPr lang="en-US" sz="5600" dirty="0"/>
              <a:t>: The STA and AP establish an encrypted link using the PMK.</a:t>
            </a:r>
            <a:r>
              <a:rPr lang="en-US" sz="6000" dirty="0"/>
              <a:t> [15]</a:t>
            </a:r>
            <a:endParaRPr lang="en-FR" sz="6000" dirty="0"/>
          </a:p>
          <a:p>
            <a:pPr>
              <a:buFont typeface="+mj-lt"/>
              <a:buAutoNum type="arabicPeriod"/>
            </a:pPr>
            <a:endParaRPr lang="en-US" sz="5600" dirty="0"/>
          </a:p>
          <a:p>
            <a:pPr marL="0" indent="0">
              <a:buNone/>
            </a:pPr>
            <a:endParaRPr lang="en-US" dirty="0"/>
          </a:p>
        </p:txBody>
      </p:sp>
      <p:sp>
        <p:nvSpPr>
          <p:cNvPr id="4" name="Espace réservé du numéro de diapositive 3">
            <a:extLst>
              <a:ext uri="{FF2B5EF4-FFF2-40B4-BE49-F238E27FC236}">
                <a16:creationId xmlns:a16="http://schemas.microsoft.com/office/drawing/2014/main" id="{69C308B6-62B8-9AF9-E42D-BF6145939EC1}"/>
              </a:ext>
            </a:extLst>
          </p:cNvPr>
          <p:cNvSpPr>
            <a:spLocks noGrp="1"/>
          </p:cNvSpPr>
          <p:nvPr>
            <p:ph type="sldNum" sz="quarter" idx="12"/>
          </p:nvPr>
        </p:nvSpPr>
        <p:spPr/>
        <p:txBody>
          <a:bodyPr/>
          <a:lstStyle/>
          <a:p>
            <a:pPr rtl="0"/>
            <a:fld id="{D57F1E4F-1CFF-5643-939E-217C01CDF565}" type="slidenum">
              <a:rPr lang="fr-FR" noProof="0" smtClean="0"/>
              <a:pPr rtl="0"/>
              <a:t>25</a:t>
            </a:fld>
            <a:endParaRPr lang="fr-FR" noProof="0"/>
          </a:p>
        </p:txBody>
      </p:sp>
      <p:sp>
        <p:nvSpPr>
          <p:cNvPr id="7" name="ZoneTexte 6">
            <a:extLst>
              <a:ext uri="{FF2B5EF4-FFF2-40B4-BE49-F238E27FC236}">
                <a16:creationId xmlns:a16="http://schemas.microsoft.com/office/drawing/2014/main" id="{9ECB45AA-0232-2827-098F-41CC786B90AD}"/>
              </a:ext>
            </a:extLst>
          </p:cNvPr>
          <p:cNvSpPr txBox="1"/>
          <p:nvPr/>
        </p:nvSpPr>
        <p:spPr>
          <a:xfrm>
            <a:off x="8777549" y="5965932"/>
            <a:ext cx="6097384" cy="369332"/>
          </a:xfrm>
          <a:prstGeom prst="rect">
            <a:avLst/>
          </a:prstGeom>
          <a:noFill/>
        </p:spPr>
        <p:txBody>
          <a:bodyPr wrap="square">
            <a:spAutoFit/>
          </a:bodyPr>
          <a:lstStyle/>
          <a:p>
            <a:r>
              <a:rPr lang="en-US" sz="1800" dirty="0"/>
              <a:t>[15]</a:t>
            </a:r>
            <a:endParaRPr lang="en-FR" sz="1800" dirty="0"/>
          </a:p>
        </p:txBody>
      </p:sp>
    </p:spTree>
    <p:extLst>
      <p:ext uri="{BB962C8B-B14F-4D97-AF65-F5344CB8AC3E}">
        <p14:creationId xmlns:p14="http://schemas.microsoft.com/office/powerpoint/2010/main" val="3397422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F9DA-3553-E858-7996-A2A79CF11321}"/>
              </a:ext>
            </a:extLst>
          </p:cNvPr>
          <p:cNvSpPr>
            <a:spLocks noGrp="1"/>
          </p:cNvSpPr>
          <p:nvPr>
            <p:ph type="title"/>
          </p:nvPr>
        </p:nvSpPr>
        <p:spPr/>
        <p:txBody>
          <a:bodyPr/>
          <a:lstStyle/>
          <a:p>
            <a:r>
              <a:rPr lang="en-US" sz="3600" b="1" dirty="0"/>
              <a:t>IEEE 802.1X/EAP</a:t>
            </a:r>
            <a:r>
              <a:rPr lang="en-US" sz="3600" dirty="0"/>
              <a:t> in WPA3	 Enterprise mode</a:t>
            </a:r>
            <a:r>
              <a:rPr lang="en-FR" sz="3600" kern="100" dirty="0">
                <a:latin typeface="Aptos" panose="020B0004020202020204" pitchFamily="34" charset="0"/>
                <a:cs typeface="Arial" panose="020B0604020202020204" pitchFamily="34" charset="0"/>
              </a:rPr>
              <a:t> :</a:t>
            </a:r>
            <a:endParaRPr lang="en-FR" dirty="0"/>
          </a:p>
        </p:txBody>
      </p:sp>
      <p:sp>
        <p:nvSpPr>
          <p:cNvPr id="3" name="Content Placeholder 2">
            <a:extLst>
              <a:ext uri="{FF2B5EF4-FFF2-40B4-BE49-F238E27FC236}">
                <a16:creationId xmlns:a16="http://schemas.microsoft.com/office/drawing/2014/main" id="{47FE7394-BA22-0B1F-846F-543CCC724AEC}"/>
              </a:ext>
            </a:extLst>
          </p:cNvPr>
          <p:cNvSpPr>
            <a:spLocks noGrp="1"/>
          </p:cNvSpPr>
          <p:nvPr>
            <p:ph sz="half" idx="1"/>
          </p:nvPr>
        </p:nvSpPr>
        <p:spPr>
          <a:xfrm>
            <a:off x="581891" y="2568634"/>
            <a:ext cx="11009887" cy="3451168"/>
          </a:xfrm>
        </p:spPr>
        <p:txBody>
          <a:bodyPr>
            <a:normAutofit fontScale="70000" lnSpcReduction="20000"/>
          </a:bodyPr>
          <a:lstStyle/>
          <a:p>
            <a:pPr marL="0" indent="0">
              <a:buNone/>
            </a:pPr>
            <a:r>
              <a:rPr lang="en-US" dirty="0"/>
              <a:t>WPA3-Enterprise is tailored for organizations like enterprises, governments, and financial institutions that demand advanced security features. Built upon WPA2-Enterprise, it introduces an optional 192-bit mode with the following enhancements:</a:t>
            </a:r>
          </a:p>
          <a:p>
            <a:pPr marL="0" indent="0">
              <a:buNone/>
            </a:pPr>
            <a:r>
              <a:rPr lang="en-US" b="1" dirty="0"/>
              <a:t>Enhanced Data Security</a:t>
            </a:r>
            <a:r>
              <a:rPr lang="en-US" dirty="0"/>
              <a:t>: Utilizes the Suite-B 192-bit security suite to strengthen encryption through longer key lengths.</a:t>
            </a:r>
          </a:p>
          <a:p>
            <a:pPr marL="0" indent="0">
              <a:buNone/>
            </a:pPr>
            <a:r>
              <a:rPr lang="en-US" b="1" dirty="0"/>
              <a:t>Stronger Key Protection</a:t>
            </a:r>
            <a:r>
              <a:rPr lang="en-US" dirty="0"/>
              <a:t>: Employs the HMAC-SHA-384 algorithm during the four-way handshake to securely derive and protect keys.</a:t>
            </a:r>
          </a:p>
          <a:p>
            <a:pPr marL="0" indent="0">
              <a:buNone/>
            </a:pPr>
            <a:r>
              <a:rPr lang="en-US" b="1" dirty="0"/>
              <a:t>Improved Traffic Encryption</a:t>
            </a:r>
            <a:r>
              <a:rPr lang="en-US" dirty="0"/>
              <a:t>: Uses the 256-bit Galois/Counter Mode Protocol (GCMP-256) to safeguard wireless traffic once devices are connected.</a:t>
            </a:r>
          </a:p>
          <a:p>
            <a:pPr marL="0" indent="0">
              <a:buNone/>
            </a:pPr>
            <a:r>
              <a:rPr lang="en-US" b="1" dirty="0"/>
              <a:t>Management Frame Security</a:t>
            </a:r>
            <a:r>
              <a:rPr lang="en-US" dirty="0"/>
              <a:t>: Implements the 256-bit Galois Message Authentication Code (GMAC-256) to protect multicast management frames.</a:t>
            </a:r>
          </a:p>
          <a:p>
            <a:pPr marL="0" indent="0">
              <a:buNone/>
            </a:pPr>
            <a:r>
              <a:rPr lang="en-US" dirty="0"/>
              <a:t>Unlike WPA2-Enterprise, which supports multiple EAP authentication methods, WPA3-Enterprise exclusively relies on </a:t>
            </a:r>
            <a:r>
              <a:rPr lang="en-US" b="1" dirty="0"/>
              <a:t>EAP-TLS</a:t>
            </a:r>
            <a:r>
              <a:rPr lang="en-US" dirty="0"/>
              <a:t>. It also supports the following EAP cipher suites for enhanced cryptographic security:</a:t>
            </a:r>
          </a:p>
          <a:p>
            <a:pPr>
              <a:buFont typeface="Arial" panose="020B0604020202020204" pitchFamily="34" charset="0"/>
              <a:buChar char="•"/>
            </a:pPr>
            <a:r>
              <a:rPr lang="en-US" b="1" dirty="0"/>
              <a:t>TLS_ECDHE_ECDSA_WITH_AES_256_GCM_SHA384</a:t>
            </a:r>
            <a:endParaRPr lang="en-US" dirty="0"/>
          </a:p>
          <a:p>
            <a:pPr>
              <a:buFont typeface="Arial" panose="020B0604020202020204" pitchFamily="34" charset="0"/>
              <a:buChar char="•"/>
            </a:pPr>
            <a:r>
              <a:rPr lang="en-US" b="1" dirty="0"/>
              <a:t>TLS_ECDHE_RSA_WITH_AES_256_GCM_SHA384</a:t>
            </a:r>
            <a:endParaRPr lang="en-US" dirty="0"/>
          </a:p>
          <a:p>
            <a:pPr>
              <a:buFont typeface="Arial" panose="020B0604020202020204" pitchFamily="34" charset="0"/>
              <a:buChar char="•"/>
            </a:pPr>
            <a:r>
              <a:rPr lang="en-US" b="1" dirty="0"/>
              <a:t>TLS_DHE_RSA_WITH_AES_256_GCM_SHA384.</a:t>
            </a:r>
            <a:r>
              <a:rPr lang="en-US" sz="1800" dirty="0"/>
              <a:t>[15]</a:t>
            </a:r>
            <a:endParaRPr lang="en-FR" sz="1800" dirty="0"/>
          </a:p>
          <a:p>
            <a:pPr>
              <a:buFont typeface="Arial" panose="020B0604020202020204" pitchFamily="34" charset="0"/>
              <a:buChar char="•"/>
            </a:pPr>
            <a:endParaRPr lang="en-US" dirty="0"/>
          </a:p>
          <a:p>
            <a:endParaRPr lang="en-US" dirty="0"/>
          </a:p>
          <a:p>
            <a:endParaRPr lang="en-FR" dirty="0"/>
          </a:p>
        </p:txBody>
      </p:sp>
      <p:sp>
        <p:nvSpPr>
          <p:cNvPr id="5" name="Espace réservé du numéro de diapositive 4">
            <a:extLst>
              <a:ext uri="{FF2B5EF4-FFF2-40B4-BE49-F238E27FC236}">
                <a16:creationId xmlns:a16="http://schemas.microsoft.com/office/drawing/2014/main" id="{1B0C23AE-CC35-77E4-7EC6-45E99CEFCC9D}"/>
              </a:ext>
            </a:extLst>
          </p:cNvPr>
          <p:cNvSpPr>
            <a:spLocks noGrp="1"/>
          </p:cNvSpPr>
          <p:nvPr>
            <p:ph type="sldNum" sz="quarter" idx="12"/>
          </p:nvPr>
        </p:nvSpPr>
        <p:spPr/>
        <p:txBody>
          <a:bodyPr/>
          <a:lstStyle/>
          <a:p>
            <a:pPr rtl="0"/>
            <a:fld id="{D57F1E4F-1CFF-5643-939E-217C01CDF565}" type="slidenum">
              <a:rPr lang="fr-FR" noProof="0" smtClean="0"/>
              <a:pPr rtl="0"/>
              <a:t>26</a:t>
            </a:fld>
            <a:endParaRPr lang="fr-FR" noProof="0"/>
          </a:p>
        </p:txBody>
      </p:sp>
    </p:spTree>
    <p:extLst>
      <p:ext uri="{BB962C8B-B14F-4D97-AF65-F5344CB8AC3E}">
        <p14:creationId xmlns:p14="http://schemas.microsoft.com/office/powerpoint/2010/main" val="4102145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A17F0A-24E3-4B15-1AA8-0B2A5D203CED}"/>
              </a:ext>
            </a:extLst>
          </p:cNvPr>
          <p:cNvSpPr>
            <a:spLocks noGrp="1"/>
          </p:cNvSpPr>
          <p:nvPr>
            <p:ph type="title" idx="4294967295"/>
          </p:nvPr>
        </p:nvSpPr>
        <p:spPr>
          <a:xfrm>
            <a:off x="5070158" y="307571"/>
            <a:ext cx="7206932" cy="2171458"/>
          </a:xfrm>
        </p:spPr>
        <p:txBody>
          <a:bodyPr/>
          <a:lstStyle/>
          <a:p>
            <a:pPr algn="ctr"/>
            <a:r>
              <a:rPr lang="en-US" sz="2000" dirty="0">
                <a:solidFill>
                  <a:schemeClr val="accent1"/>
                </a:solidFill>
                <a:cs typeface="Times New Roman" panose="02020603050405020304" pitchFamily="18" charset="0"/>
              </a:rPr>
              <a:t>Mobile Networks</a:t>
            </a:r>
            <a:br>
              <a:rPr lang="en-US" sz="2000" dirty="0">
                <a:solidFill>
                  <a:schemeClr val="accent1"/>
                </a:solidFill>
                <a:cs typeface="Times New Roman" panose="02020603050405020304" pitchFamily="18" charset="0"/>
              </a:rPr>
            </a:br>
            <a:r>
              <a:rPr lang="en-US" sz="2000" dirty="0">
                <a:solidFill>
                  <a:schemeClr val="accent1"/>
                </a:solidFill>
                <a:cs typeface="Times New Roman" panose="02020603050405020304" pitchFamily="18" charset="0"/>
              </a:rPr>
              <a:t> Authentication in GSM/2G Mobile Networks</a:t>
            </a:r>
            <a:br>
              <a:rPr lang="fr-FR" sz="2000" dirty="0">
                <a:solidFill>
                  <a:schemeClr val="tx1"/>
                </a:solidFill>
                <a:cs typeface="Times New Roman" panose="02020603050405020304" pitchFamily="18" charset="0"/>
              </a:rPr>
            </a:br>
            <a:endParaRPr lang="fr-FR" sz="2000" dirty="0">
              <a:solidFill>
                <a:schemeClr val="tx1"/>
              </a:solidFill>
              <a:cs typeface="Times New Roman" panose="02020603050405020304" pitchFamily="18" charset="0"/>
            </a:endParaRPr>
          </a:p>
        </p:txBody>
      </p:sp>
      <p:pic>
        <p:nvPicPr>
          <p:cNvPr id="8" name="Espace réservé du contenu 7">
            <a:extLst>
              <a:ext uri="{FF2B5EF4-FFF2-40B4-BE49-F238E27FC236}">
                <a16:creationId xmlns:a16="http://schemas.microsoft.com/office/drawing/2014/main" id="{D8487A3C-5DEE-F572-B782-4219104C1CEF}"/>
              </a:ext>
            </a:extLst>
          </p:cNvPr>
          <p:cNvPicPr>
            <a:picLocks noGrp="1" noChangeAspect="1"/>
          </p:cNvPicPr>
          <p:nvPr>
            <p:ph idx="4294967295"/>
          </p:nvPr>
        </p:nvPicPr>
        <p:blipFill>
          <a:blip r:embed="rId2"/>
          <a:stretch>
            <a:fillRect/>
          </a:stretch>
        </p:blipFill>
        <p:spPr>
          <a:xfrm>
            <a:off x="5980603" y="1952799"/>
            <a:ext cx="5864225" cy="2719388"/>
          </a:xfrm>
          <a:prstGeom prst="rect">
            <a:avLst/>
          </a:prstGeom>
        </p:spPr>
      </p:pic>
      <p:sp>
        <p:nvSpPr>
          <p:cNvPr id="9" name="ZoneTexte 8">
            <a:extLst>
              <a:ext uri="{FF2B5EF4-FFF2-40B4-BE49-F238E27FC236}">
                <a16:creationId xmlns:a16="http://schemas.microsoft.com/office/drawing/2014/main" id="{8DC27C83-672B-5946-4525-D5CCBCA93B76}"/>
              </a:ext>
            </a:extLst>
          </p:cNvPr>
          <p:cNvSpPr txBox="1"/>
          <p:nvPr/>
        </p:nvSpPr>
        <p:spPr>
          <a:xfrm>
            <a:off x="6327775" y="5672214"/>
            <a:ext cx="6833937" cy="338554"/>
          </a:xfrm>
          <a:prstGeom prst="rect">
            <a:avLst/>
          </a:prstGeom>
          <a:noFill/>
        </p:spPr>
        <p:txBody>
          <a:bodyPr wrap="square" rtlCol="0">
            <a:spAutoFit/>
          </a:bodyPr>
          <a:lstStyle/>
          <a:p>
            <a:r>
              <a:rPr lang="fr-FR" sz="1600" dirty="0">
                <a:latin typeface="Times New Roman" panose="02020603050405020304" pitchFamily="18" charset="0"/>
                <a:cs typeface="Times New Roman" panose="02020603050405020304" pitchFamily="18" charset="0"/>
              </a:rPr>
              <a:t>[</a:t>
            </a:r>
            <a:r>
              <a:rPr lang="fr-FR" sz="1600">
                <a:latin typeface="Times New Roman" panose="02020603050405020304" pitchFamily="18" charset="0"/>
                <a:cs typeface="Times New Roman" panose="02020603050405020304" pitchFamily="18" charset="0"/>
              </a:rPr>
              <a:t>16]</a:t>
            </a:r>
            <a:endParaRPr lang="fr-FR" sz="1600" dirty="0">
              <a:latin typeface="Times New Roman" panose="02020603050405020304" pitchFamily="18" charset="0"/>
              <a:cs typeface="Times New Roman" panose="02020603050405020304" pitchFamily="18" charset="0"/>
            </a:endParaRPr>
          </a:p>
        </p:txBody>
      </p:sp>
      <p:sp>
        <p:nvSpPr>
          <p:cNvPr id="10" name="ZoneTexte 9">
            <a:extLst>
              <a:ext uri="{FF2B5EF4-FFF2-40B4-BE49-F238E27FC236}">
                <a16:creationId xmlns:a16="http://schemas.microsoft.com/office/drawing/2014/main" id="{D8EFF502-9CE2-B6C5-6EDC-1BA8A1E35D41}"/>
              </a:ext>
            </a:extLst>
          </p:cNvPr>
          <p:cNvSpPr txBox="1"/>
          <p:nvPr/>
        </p:nvSpPr>
        <p:spPr>
          <a:xfrm>
            <a:off x="1" y="0"/>
            <a:ext cx="5864225" cy="7109639"/>
          </a:xfrm>
          <a:prstGeom prst="rect">
            <a:avLst/>
          </a:prstGeom>
          <a:noFill/>
        </p:spPr>
        <p:txBody>
          <a:bodyPr wrap="square" rtlCol="0">
            <a:spAutoFit/>
          </a:bodyPr>
          <a:lstStyle/>
          <a:p>
            <a:r>
              <a:rPr lang="en-US" sz="1200" b="1" dirty="0">
                <a:solidFill>
                  <a:schemeClr val="accent1"/>
                </a:solidFill>
              </a:rPr>
              <a:t>Architecture of GSM and UMTS (3G) Networks and Their Different Components</a:t>
            </a:r>
            <a:endParaRPr lang="en-US" sz="1200" dirty="0">
              <a:solidFill>
                <a:schemeClr val="accent1"/>
              </a:solidFill>
            </a:endParaRPr>
          </a:p>
          <a:p>
            <a:r>
              <a:rPr lang="en-US" sz="1200" b="1" dirty="0"/>
              <a:t>GSM Network Components:</a:t>
            </a:r>
            <a:endParaRPr lang="en-US" sz="1200" dirty="0"/>
          </a:p>
          <a:p>
            <a:pPr>
              <a:buFont typeface="+mj-lt"/>
              <a:buAutoNum type="arabicPeriod"/>
            </a:pPr>
            <a:r>
              <a:rPr lang="en-US" sz="1200" b="1" dirty="0"/>
              <a:t>MS (Mobile Station)</a:t>
            </a:r>
            <a:r>
              <a:rPr lang="en-US" sz="1200" dirty="0"/>
              <a:t>.</a:t>
            </a:r>
          </a:p>
          <a:p>
            <a:pPr>
              <a:buFont typeface="+mj-lt"/>
              <a:buAutoNum type="arabicPeriod"/>
            </a:pPr>
            <a:r>
              <a:rPr lang="en-US" sz="1200" b="1" dirty="0"/>
              <a:t>BTS (Base Transceiver Station)</a:t>
            </a:r>
            <a:r>
              <a:rPr lang="en-US" sz="1200" dirty="0"/>
              <a:t>.</a:t>
            </a:r>
          </a:p>
          <a:p>
            <a:pPr>
              <a:buFont typeface="+mj-lt"/>
              <a:buAutoNum type="arabicPeriod"/>
            </a:pPr>
            <a:r>
              <a:rPr lang="en-US" sz="1200" b="1" dirty="0"/>
              <a:t>BSC (Base Station Controller)</a:t>
            </a:r>
            <a:r>
              <a:rPr lang="en-US" sz="1200" dirty="0"/>
              <a:t>: Manages the BTS and controls radio communication and mobility management.</a:t>
            </a:r>
          </a:p>
          <a:p>
            <a:pPr>
              <a:buFont typeface="+mj-lt"/>
              <a:buAutoNum type="arabicPeriod"/>
            </a:pPr>
            <a:r>
              <a:rPr lang="en-US" sz="1200" b="1" dirty="0"/>
              <a:t>MSC (Mobile Switching Center)</a:t>
            </a:r>
            <a:r>
              <a:rPr lang="en-US" sz="1200" dirty="0"/>
              <a:t>: Handles call switching and manages voice connections between mobile stations.</a:t>
            </a:r>
          </a:p>
          <a:p>
            <a:pPr>
              <a:buFont typeface="+mj-lt"/>
              <a:buAutoNum type="arabicPeriod"/>
            </a:pPr>
            <a:r>
              <a:rPr lang="en-US" sz="1200" b="1" dirty="0"/>
              <a:t>VLR (Visitor Location Register)</a:t>
            </a:r>
            <a:r>
              <a:rPr lang="en-US" sz="1200" dirty="0"/>
              <a:t>: Contains subscriber information for the area where they are located.</a:t>
            </a:r>
          </a:p>
          <a:p>
            <a:pPr>
              <a:buFont typeface="+mj-lt"/>
              <a:buAutoNum type="arabicPeriod"/>
            </a:pPr>
            <a:r>
              <a:rPr lang="en-US" sz="1200" b="1" dirty="0"/>
              <a:t>HLR (Home Location Register)</a:t>
            </a:r>
            <a:r>
              <a:rPr lang="en-US" sz="1200" dirty="0"/>
              <a:t>: A central database containing subscriber information and mobility management.</a:t>
            </a:r>
          </a:p>
          <a:p>
            <a:pPr>
              <a:buFont typeface="+mj-lt"/>
              <a:buAutoNum type="arabicPeriod"/>
            </a:pPr>
            <a:r>
              <a:rPr lang="en-US" sz="1200" b="1" dirty="0"/>
              <a:t>EIR (Equipment Identity Register)</a:t>
            </a:r>
            <a:r>
              <a:rPr lang="en-US" sz="1200" dirty="0"/>
              <a:t>: Registers the identities of mobile devices.</a:t>
            </a:r>
          </a:p>
          <a:p>
            <a:pPr>
              <a:buFont typeface="+mj-lt"/>
              <a:buAutoNum type="arabicPeriod"/>
            </a:pPr>
            <a:r>
              <a:rPr lang="en-US" sz="1200" b="1" dirty="0"/>
              <a:t>SMSC (Short Message Service Center)</a:t>
            </a:r>
            <a:r>
              <a:rPr lang="en-US" sz="1200" dirty="0"/>
              <a:t>: Manages the sending and receiving of text messages (SMS).</a:t>
            </a:r>
          </a:p>
          <a:p>
            <a:pPr>
              <a:buFont typeface="+mj-lt"/>
              <a:buAutoNum type="arabicPeriod"/>
            </a:pPr>
            <a:r>
              <a:rPr lang="en-US" sz="1200" b="1" dirty="0" err="1"/>
              <a:t>AuC</a:t>
            </a:r>
            <a:r>
              <a:rPr lang="en-US" sz="1200" b="1" dirty="0"/>
              <a:t> (Authentication Center)</a:t>
            </a:r>
            <a:r>
              <a:rPr lang="en-US" sz="1200" dirty="0"/>
              <a:t>: Ensures user authentication.</a:t>
            </a:r>
          </a:p>
          <a:p>
            <a:pPr>
              <a:buFont typeface="+mj-lt"/>
              <a:buAutoNum type="arabicPeriod"/>
            </a:pPr>
            <a:r>
              <a:rPr lang="en-US" sz="1200" b="1" dirty="0"/>
              <a:t>PSTN (Public Switched Telephone Network)</a:t>
            </a:r>
            <a:r>
              <a:rPr lang="en-US" sz="1200" dirty="0"/>
              <a:t>: Traditional fixed telephone network.</a:t>
            </a:r>
          </a:p>
          <a:p>
            <a:r>
              <a:rPr lang="en-US" sz="1200" b="1" dirty="0"/>
              <a:t>UMTS Network Components:</a:t>
            </a:r>
            <a:endParaRPr lang="en-US" sz="1200" dirty="0"/>
          </a:p>
          <a:p>
            <a:pPr>
              <a:buFont typeface="+mj-lt"/>
              <a:buAutoNum type="arabicPeriod"/>
            </a:pPr>
            <a:r>
              <a:rPr lang="en-US" sz="1200" b="1" dirty="0"/>
              <a:t>RNC (Radio Network Controller)</a:t>
            </a:r>
            <a:r>
              <a:rPr lang="en-US" sz="1200" dirty="0"/>
              <a:t>: Manages radio resources and the connection between Node B stations and the network.</a:t>
            </a:r>
          </a:p>
          <a:p>
            <a:pPr>
              <a:buFont typeface="+mj-lt"/>
              <a:buAutoNum type="arabicPeriod"/>
            </a:pPr>
            <a:r>
              <a:rPr lang="en-US" sz="1200" b="1" dirty="0"/>
              <a:t>SGSN (Serving GPRS Support Node)</a:t>
            </a:r>
            <a:r>
              <a:rPr lang="en-US" sz="1200" dirty="0"/>
              <a:t>: Manages authentication, mobility, and data session management.</a:t>
            </a:r>
          </a:p>
          <a:p>
            <a:pPr>
              <a:buFont typeface="+mj-lt"/>
              <a:buAutoNum type="arabicPeriod"/>
            </a:pPr>
            <a:r>
              <a:rPr lang="en-US" sz="1200" b="1" dirty="0"/>
              <a:t>GGSN (Gateway GPRS Support Node)</a:t>
            </a:r>
            <a:r>
              <a:rPr lang="en-US" sz="1200" dirty="0"/>
              <a:t>: Acts as a gateway between the GSM/UMTS network and external networks (internet, other IP networks).</a:t>
            </a:r>
          </a:p>
          <a:p>
            <a:pPr>
              <a:buFont typeface="+mj-lt"/>
              <a:buAutoNum type="arabicPeriod"/>
            </a:pPr>
            <a:r>
              <a:rPr lang="en-US" sz="1200" b="1" dirty="0"/>
              <a:t>IMS (IP Multimedia Subsystem)</a:t>
            </a:r>
            <a:r>
              <a:rPr lang="en-US" sz="1200" dirty="0"/>
              <a:t>: Allows the integration of multimedia services, such as Voice over IP (VoIP).</a:t>
            </a:r>
          </a:p>
          <a:p>
            <a:pPr>
              <a:buFont typeface="+mj-lt"/>
              <a:buAutoNum type="arabicPeriod"/>
            </a:pPr>
            <a:r>
              <a:rPr lang="en-US" sz="1200" b="1" dirty="0" err="1"/>
              <a:t>IuCS</a:t>
            </a:r>
            <a:r>
              <a:rPr lang="en-US" sz="1200" b="1" dirty="0"/>
              <a:t>, </a:t>
            </a:r>
            <a:r>
              <a:rPr lang="en-US" sz="1200" b="1" dirty="0" err="1"/>
              <a:t>IuPS</a:t>
            </a:r>
            <a:r>
              <a:rPr lang="en-US" sz="1200" dirty="0"/>
              <a:t>: Interfaces for managing communication and data services.</a:t>
            </a:r>
          </a:p>
          <a:p>
            <a:r>
              <a:rPr lang="en-US" sz="1200" b="1" dirty="0"/>
              <a:t>Main Difference:</a:t>
            </a:r>
            <a:endParaRPr lang="en-US" sz="1200" dirty="0"/>
          </a:p>
          <a:p>
            <a:pPr>
              <a:buFont typeface="Arial" panose="020B0604020202020204" pitchFamily="34" charset="0"/>
              <a:buChar char="•"/>
            </a:pPr>
            <a:r>
              <a:rPr lang="en-US" sz="1200" b="1" dirty="0"/>
              <a:t>GSM</a:t>
            </a:r>
            <a:r>
              <a:rPr lang="en-US" sz="1200" dirty="0"/>
              <a:t> is primarily a mobile telephony network based on circuit-switching (for voice calls) and SMS. It uses a simpler, older architecture.</a:t>
            </a:r>
          </a:p>
          <a:p>
            <a:pPr>
              <a:buFont typeface="Arial" panose="020B0604020202020204" pitchFamily="34" charset="0"/>
              <a:buChar char="•"/>
            </a:pPr>
            <a:r>
              <a:rPr lang="en-US" sz="1200" b="1" dirty="0"/>
              <a:t>UMTS (3G)</a:t>
            </a:r>
            <a:r>
              <a:rPr lang="en-US" sz="1200" dirty="0"/>
              <a:t> is more advanced, using packet-switching technologies (for data management) and supports multimedia services, video calls, and higher data speeds with the HSPA (High-Speed Packet Access) architecture. The network management is also more distributed with components such as the </a:t>
            </a:r>
            <a:r>
              <a:rPr lang="en-US" sz="1200" b="1" dirty="0"/>
              <a:t>RNC</a:t>
            </a:r>
            <a:r>
              <a:rPr lang="en-US" sz="1200" dirty="0"/>
              <a:t> and </a:t>
            </a:r>
            <a:r>
              <a:rPr lang="en-US" sz="1200" b="1" dirty="0"/>
              <a:t>GGSN</a:t>
            </a:r>
            <a:r>
              <a:rPr lang="en-US" sz="1200" dirty="0"/>
              <a:t>.</a:t>
            </a:r>
          </a:p>
          <a:p>
            <a:endParaRPr lang="fr-FR" sz="1200" dirty="0">
              <a:latin typeface="+mj-lt"/>
            </a:endParaRPr>
          </a:p>
        </p:txBody>
      </p:sp>
      <p:sp>
        <p:nvSpPr>
          <p:cNvPr id="3" name="Espace réservé du numéro de diapositive 2">
            <a:extLst>
              <a:ext uri="{FF2B5EF4-FFF2-40B4-BE49-F238E27FC236}">
                <a16:creationId xmlns:a16="http://schemas.microsoft.com/office/drawing/2014/main" id="{1C450A9A-190D-C699-ADB9-F2ED4C2B0286}"/>
              </a:ext>
            </a:extLst>
          </p:cNvPr>
          <p:cNvSpPr>
            <a:spLocks noGrp="1"/>
          </p:cNvSpPr>
          <p:nvPr>
            <p:ph type="sldNum" sz="quarter" idx="12"/>
          </p:nvPr>
        </p:nvSpPr>
        <p:spPr/>
        <p:txBody>
          <a:bodyPr/>
          <a:lstStyle/>
          <a:p>
            <a:pPr rtl="0"/>
            <a:fld id="{D57F1E4F-1CFF-5643-939E-217C01CDF565}" type="slidenum">
              <a:rPr lang="fr-FR" noProof="0" smtClean="0"/>
              <a:pPr rtl="0"/>
              <a:t>27</a:t>
            </a:fld>
            <a:endParaRPr lang="fr-FR" noProof="0"/>
          </a:p>
        </p:txBody>
      </p:sp>
    </p:spTree>
    <p:extLst>
      <p:ext uri="{BB962C8B-B14F-4D97-AF65-F5344CB8AC3E}">
        <p14:creationId xmlns:p14="http://schemas.microsoft.com/office/powerpoint/2010/main" val="3655531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C8194-736B-4A22-FD1A-6DD40074916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85F4157-C59B-F2C7-3A36-E8FC7337C8E4}"/>
              </a:ext>
            </a:extLst>
          </p:cNvPr>
          <p:cNvSpPr>
            <a:spLocks noGrp="1"/>
          </p:cNvSpPr>
          <p:nvPr>
            <p:ph type="title"/>
          </p:nvPr>
        </p:nvSpPr>
        <p:spPr>
          <a:xfrm>
            <a:off x="1154954" y="1354974"/>
            <a:ext cx="9227642" cy="325657"/>
          </a:xfrm>
        </p:spPr>
        <p:txBody>
          <a:bodyPr/>
          <a:lstStyle/>
          <a:p>
            <a:r>
              <a:rPr lang="en-US" sz="2800" b="1" dirty="0"/>
              <a:t>MOBILE NETWORKS</a:t>
            </a:r>
            <a:br>
              <a:rPr lang="en-US" sz="2800" dirty="0"/>
            </a:br>
            <a:r>
              <a:rPr lang="en-US" sz="2800" b="1" dirty="0"/>
              <a:t>Objectives of GSM/2G Authentication</a:t>
            </a:r>
            <a:br>
              <a:rPr lang="fr-FR" sz="2400" dirty="0">
                <a:latin typeface="Times New Roman" panose="02020603050405020304" pitchFamily="18" charset="0"/>
                <a:cs typeface="Times New Roman" panose="02020603050405020304" pitchFamily="18" charset="0"/>
              </a:rPr>
            </a:br>
            <a:br>
              <a:rPr lang="fr-FR" sz="2400" dirty="0">
                <a:latin typeface="Times New Roman" panose="02020603050405020304" pitchFamily="18" charset="0"/>
                <a:cs typeface="Times New Roman" panose="02020603050405020304" pitchFamily="18" charset="0"/>
              </a:rPr>
            </a:br>
            <a:endParaRPr lang="fr-FR" sz="2400" dirty="0">
              <a:latin typeface="Times New Roman" panose="02020603050405020304" pitchFamily="18" charset="0"/>
              <a:cs typeface="Times New Roman" panose="02020603050405020304" pitchFamily="18" charset="0"/>
            </a:endParaRPr>
          </a:p>
        </p:txBody>
      </p:sp>
      <p:sp>
        <p:nvSpPr>
          <p:cNvPr id="4" name="Espace réservé du contenu 3">
            <a:extLst>
              <a:ext uri="{FF2B5EF4-FFF2-40B4-BE49-F238E27FC236}">
                <a16:creationId xmlns:a16="http://schemas.microsoft.com/office/drawing/2014/main" id="{57252F6F-739E-6453-10B0-F4213F0DCA18}"/>
              </a:ext>
            </a:extLst>
          </p:cNvPr>
          <p:cNvSpPr>
            <a:spLocks noGrp="1"/>
          </p:cNvSpPr>
          <p:nvPr>
            <p:ph idx="1"/>
          </p:nvPr>
        </p:nvSpPr>
        <p:spPr>
          <a:xfrm>
            <a:off x="0" y="2285999"/>
            <a:ext cx="6749935" cy="4031674"/>
          </a:xfrm>
        </p:spPr>
        <p:txBody>
          <a:bodyPr>
            <a:noAutofit/>
          </a:bodyPr>
          <a:lstStyle/>
          <a:p>
            <a:r>
              <a:rPr lang="en-US" sz="1400" b="1" dirty="0">
                <a:cs typeface="Times New Roman" panose="02020603050405020304" pitchFamily="18" charset="0"/>
              </a:rPr>
              <a:t>Introduction and Objectives of GSM/2G Authentication Objective: </a:t>
            </a:r>
            <a:r>
              <a:rPr lang="en-US" sz="1400" dirty="0">
                <a:cs typeface="Times New Roman" panose="02020603050405020304" pitchFamily="18" charset="0"/>
              </a:rPr>
              <a:t>GSM/2G authentication aims to ensure the legitimacy of the user equipment (UE) when attempting to connect to the mobile network, by verifying that the UE is indeed the subscriber it claims to be. </a:t>
            </a:r>
            <a:r>
              <a:rPr lang="en-US" sz="1400" b="1" dirty="0">
                <a:cs typeface="Times New Roman" panose="02020603050405020304" pitchFamily="18" charset="0"/>
              </a:rPr>
              <a:t>It relies on a mechanism based on a challenge-response principle. </a:t>
            </a:r>
          </a:p>
          <a:p>
            <a:r>
              <a:rPr lang="en-US" sz="1400" dirty="0">
                <a:cs typeface="Times New Roman" panose="02020603050405020304" pitchFamily="18" charset="0"/>
              </a:rPr>
              <a:t>Authentication Process: Identifiers Used: During authentication, the UE can send either a permanent identifier (IMSI) or a temporary identifier.   </a:t>
            </a:r>
            <a:r>
              <a:rPr lang="en-US" sz="1400" b="1" i="1" dirty="0">
                <a:cs typeface="Times New Roman" panose="02020603050405020304" pitchFamily="18" charset="0"/>
              </a:rPr>
              <a:t>- IMSI: A permanent and unique identifier for the subscriber.</a:t>
            </a:r>
            <a:r>
              <a:rPr lang="en-US" sz="1400" dirty="0">
                <a:cs typeface="Times New Roman" panose="02020603050405020304" pitchFamily="18" charset="0"/>
              </a:rPr>
              <a:t> </a:t>
            </a:r>
          </a:p>
          <a:p>
            <a:r>
              <a:rPr lang="en-US" sz="1400" b="1" dirty="0">
                <a:cs typeface="Times New Roman" panose="02020603050405020304" pitchFamily="18" charset="0"/>
              </a:rPr>
              <a:t> </a:t>
            </a:r>
            <a:r>
              <a:rPr lang="en-US" sz="1400" b="1" i="1" dirty="0">
                <a:cs typeface="Times New Roman" panose="02020603050405020304" pitchFamily="18" charset="0"/>
              </a:rPr>
              <a:t> - TMSI: A temporary identifier that preserves the confidentiality of the IMSI. </a:t>
            </a:r>
            <a:r>
              <a:rPr lang="en-US" sz="1400" dirty="0">
                <a:cs typeface="Times New Roman" panose="02020603050405020304" pitchFamily="18" charset="0"/>
              </a:rPr>
              <a:t>It is used after the first exchange and helps reduce the risk of user tracking.</a:t>
            </a:r>
          </a:p>
          <a:p>
            <a:r>
              <a:rPr lang="en-US" sz="1400" b="1" dirty="0">
                <a:cs typeface="Times New Roman" panose="02020603050405020304" pitchFamily="18" charset="0"/>
              </a:rPr>
              <a:t>Main Actors: - </a:t>
            </a:r>
            <a:r>
              <a:rPr lang="en-US" sz="1400" b="1" dirty="0" err="1">
                <a:cs typeface="Times New Roman" panose="02020603050405020304" pitchFamily="18" charset="0"/>
              </a:rPr>
              <a:t>AuC</a:t>
            </a:r>
            <a:r>
              <a:rPr lang="en-US" sz="1400" b="1" dirty="0">
                <a:cs typeface="Times New Roman" panose="02020603050405020304" pitchFamily="18" charset="0"/>
              </a:rPr>
              <a:t> (Authentication Center): </a:t>
            </a:r>
            <a:r>
              <a:rPr lang="en-US" sz="1400" dirty="0">
                <a:cs typeface="Times New Roman" panose="02020603050405020304" pitchFamily="18" charset="0"/>
              </a:rPr>
              <a:t>An authentication center often co-located with the </a:t>
            </a:r>
            <a:r>
              <a:rPr lang="en-US" sz="1400" b="1" dirty="0">
                <a:cs typeface="Times New Roman" panose="02020603050405020304" pitchFamily="18" charset="0"/>
              </a:rPr>
              <a:t>HLR </a:t>
            </a:r>
            <a:r>
              <a:rPr lang="en-US" sz="1400" dirty="0">
                <a:cs typeface="Times New Roman" panose="02020603050405020304" pitchFamily="18" charset="0"/>
              </a:rPr>
              <a:t>(Home Location Register), containing subscriber information such as the secret key Ki. </a:t>
            </a:r>
          </a:p>
          <a:p>
            <a:r>
              <a:rPr lang="en-US" sz="1400" dirty="0">
                <a:cs typeface="Times New Roman" panose="02020603050405020304" pitchFamily="18" charset="0"/>
              </a:rPr>
              <a:t>- </a:t>
            </a:r>
            <a:r>
              <a:rPr lang="en-US" sz="1400" b="1" dirty="0">
                <a:cs typeface="Times New Roman" panose="02020603050405020304" pitchFamily="18" charset="0"/>
              </a:rPr>
              <a:t>UE (User Equipment): </a:t>
            </a:r>
            <a:r>
              <a:rPr lang="en-US" sz="1400" dirty="0">
                <a:cs typeface="Times New Roman" panose="02020603050405020304" pitchFamily="18" charset="0"/>
              </a:rPr>
              <a:t>The mobile phone or other equipment of the user. </a:t>
            </a:r>
            <a:r>
              <a:rPr lang="en-US" sz="1400" b="1" dirty="0">
                <a:cs typeface="Times New Roman" panose="02020603050405020304" pitchFamily="18" charset="0"/>
              </a:rPr>
              <a:t>- BTS (Base Transceiver Station)</a:t>
            </a:r>
            <a:r>
              <a:rPr lang="en-US" sz="1400" dirty="0">
                <a:cs typeface="Times New Roman" panose="02020603050405020304" pitchFamily="18" charset="0"/>
              </a:rPr>
              <a:t>: Manages the radio communication with the UE. </a:t>
            </a:r>
            <a:r>
              <a:rPr lang="en-US" sz="1400" b="1" dirty="0">
                <a:cs typeface="Times New Roman" panose="02020603050405020304" pitchFamily="18" charset="0"/>
              </a:rPr>
              <a:t>- MSC (Mobile Switching Center)</a:t>
            </a:r>
            <a:r>
              <a:rPr lang="en-US" sz="1400" dirty="0">
                <a:cs typeface="Times New Roman" panose="02020603050405020304" pitchFamily="18" charset="0"/>
              </a:rPr>
              <a:t>: Coordinates the management of calls and sessions with the network.</a:t>
            </a:r>
            <a:r>
              <a:rPr kumimoji="0" lang="en-US" sz="1400" i="0" u="none" strike="noStrike" kern="1200" cap="none" spc="0" normalizeH="0" baseline="0" noProof="0" dirty="0">
                <a:ln>
                  <a:noFill/>
                </a:ln>
                <a:solidFill>
                  <a:prstClr val="black"/>
                </a:solidFill>
                <a:effectLst/>
                <a:uLnTx/>
                <a:uFillTx/>
                <a:latin typeface="Century Gothic" panose="020B0502020202020204"/>
                <a:ea typeface="+mn-ea"/>
                <a:cs typeface="+mn-cs"/>
              </a:rPr>
              <a:t> [17]</a:t>
            </a:r>
            <a:endParaRPr kumimoji="0" lang="fr-FR" sz="14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endParaRPr lang="fr-FR" sz="1400" dirty="0">
              <a:cs typeface="Times New Roman" panose="02020603050405020304" pitchFamily="18" charset="0"/>
            </a:endParaRPr>
          </a:p>
        </p:txBody>
      </p:sp>
      <p:pic>
        <p:nvPicPr>
          <p:cNvPr id="9" name="Espace réservé du contenu 5">
            <a:extLst>
              <a:ext uri="{FF2B5EF4-FFF2-40B4-BE49-F238E27FC236}">
                <a16:creationId xmlns:a16="http://schemas.microsoft.com/office/drawing/2014/main" id="{7627B30D-2561-F049-1996-0455FD5F5105}"/>
              </a:ext>
            </a:extLst>
          </p:cNvPr>
          <p:cNvPicPr>
            <a:picLocks noChangeAspect="1"/>
          </p:cNvPicPr>
          <p:nvPr/>
        </p:nvPicPr>
        <p:blipFill>
          <a:blip r:embed="rId2"/>
          <a:stretch>
            <a:fillRect/>
          </a:stretch>
        </p:blipFill>
        <p:spPr>
          <a:xfrm>
            <a:off x="6808124" y="2961862"/>
            <a:ext cx="5383876" cy="2023726"/>
          </a:xfrm>
          <a:prstGeom prst="rect">
            <a:avLst/>
          </a:prstGeom>
        </p:spPr>
      </p:pic>
      <p:sp>
        <p:nvSpPr>
          <p:cNvPr id="3" name="Espace réservé du numéro de diapositive 2">
            <a:extLst>
              <a:ext uri="{FF2B5EF4-FFF2-40B4-BE49-F238E27FC236}">
                <a16:creationId xmlns:a16="http://schemas.microsoft.com/office/drawing/2014/main" id="{A519456E-22A6-C7F2-AB40-FB9546768B30}"/>
              </a:ext>
            </a:extLst>
          </p:cNvPr>
          <p:cNvSpPr>
            <a:spLocks noGrp="1"/>
          </p:cNvSpPr>
          <p:nvPr>
            <p:ph type="sldNum" sz="quarter" idx="12"/>
          </p:nvPr>
        </p:nvSpPr>
        <p:spPr/>
        <p:txBody>
          <a:bodyPr/>
          <a:lstStyle/>
          <a:p>
            <a:pPr rtl="0"/>
            <a:fld id="{D57F1E4F-1CFF-5643-939E-217C01CDF565}" type="slidenum">
              <a:rPr lang="fr-FR" noProof="0" smtClean="0"/>
              <a:pPr rtl="0"/>
              <a:t>28</a:t>
            </a:fld>
            <a:endParaRPr lang="fr-FR" noProof="0"/>
          </a:p>
        </p:txBody>
      </p:sp>
      <p:sp>
        <p:nvSpPr>
          <p:cNvPr id="6" name="ZoneTexte 5">
            <a:extLst>
              <a:ext uri="{FF2B5EF4-FFF2-40B4-BE49-F238E27FC236}">
                <a16:creationId xmlns:a16="http://schemas.microsoft.com/office/drawing/2014/main" id="{50940DE1-C0FA-9F8D-3FEC-02EA5A3A1981}"/>
              </a:ext>
            </a:extLst>
          </p:cNvPr>
          <p:cNvSpPr txBox="1"/>
          <p:nvPr/>
        </p:nvSpPr>
        <p:spPr>
          <a:xfrm>
            <a:off x="11696008" y="4985588"/>
            <a:ext cx="6097384" cy="307777"/>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prstClr val="black"/>
                </a:solidFill>
                <a:effectLst/>
                <a:uLnTx/>
                <a:uFillTx/>
                <a:latin typeface="Century Gothic" panose="020B0502020202020204"/>
                <a:ea typeface="+mn-ea"/>
                <a:cs typeface="+mn-cs"/>
              </a:rPr>
              <a:t>[17]</a:t>
            </a:r>
            <a:endParaRPr kumimoji="0" lang="fr-FR" sz="14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566229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E4F3FC-33BB-AFF8-33A1-505E25A28D6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242761C-5283-9741-6B37-C13E29303368}"/>
              </a:ext>
            </a:extLst>
          </p:cNvPr>
          <p:cNvSpPr>
            <a:spLocks noGrp="1"/>
          </p:cNvSpPr>
          <p:nvPr>
            <p:ph type="title"/>
          </p:nvPr>
        </p:nvSpPr>
        <p:spPr>
          <a:xfrm>
            <a:off x="452161" y="789002"/>
            <a:ext cx="8761413" cy="706964"/>
          </a:xfrm>
        </p:spPr>
        <p:txBody>
          <a:bodyPr/>
          <a:lstStyle/>
          <a:p>
            <a:br>
              <a:rPr lang="fr-FR" sz="2400" dirty="0">
                <a:latin typeface="Times New Roman" panose="02020603050405020304" pitchFamily="18" charset="0"/>
                <a:cs typeface="Times New Roman" panose="02020603050405020304" pitchFamily="18" charset="0"/>
              </a:rPr>
            </a:br>
            <a:br>
              <a:rPr lang="fr-FR" sz="2400" dirty="0">
                <a:latin typeface="Times New Roman" panose="02020603050405020304" pitchFamily="18" charset="0"/>
                <a:cs typeface="Times New Roman" panose="02020603050405020304" pitchFamily="18" charset="0"/>
              </a:rPr>
            </a:br>
            <a:endParaRPr lang="fr-FR" sz="2400" dirty="0">
              <a:latin typeface="Times New Roman" panose="02020603050405020304" pitchFamily="18" charset="0"/>
              <a:cs typeface="Times New Roman" panose="02020603050405020304" pitchFamily="18" charset="0"/>
            </a:endParaRPr>
          </a:p>
        </p:txBody>
      </p:sp>
      <p:sp>
        <p:nvSpPr>
          <p:cNvPr id="4" name="Espace réservé du contenu 3">
            <a:extLst>
              <a:ext uri="{FF2B5EF4-FFF2-40B4-BE49-F238E27FC236}">
                <a16:creationId xmlns:a16="http://schemas.microsoft.com/office/drawing/2014/main" id="{1AE6D998-77F8-672B-08E5-F1672BC388A3}"/>
              </a:ext>
            </a:extLst>
          </p:cNvPr>
          <p:cNvSpPr>
            <a:spLocks noGrp="1"/>
          </p:cNvSpPr>
          <p:nvPr>
            <p:ph idx="1"/>
          </p:nvPr>
        </p:nvSpPr>
        <p:spPr>
          <a:xfrm>
            <a:off x="1" y="1965739"/>
            <a:ext cx="6387548" cy="5054600"/>
          </a:xfrm>
        </p:spPr>
        <p:txBody>
          <a:bodyPr>
            <a:noAutofit/>
          </a:bodyPr>
          <a:lstStyle/>
          <a:p>
            <a:r>
              <a:rPr lang="fr-FR" sz="1400" b="1" u="sng" dirty="0" err="1"/>
              <a:t>Authentication</a:t>
            </a:r>
            <a:r>
              <a:rPr lang="fr-FR" sz="1400" b="1" u="sng" dirty="0"/>
              <a:t> Process</a:t>
            </a:r>
          </a:p>
          <a:p>
            <a:r>
              <a:rPr lang="fr-FR" sz="1400" b="1" dirty="0">
                <a:cs typeface="Times New Roman" panose="02020603050405020304" pitchFamily="18" charset="0"/>
              </a:rPr>
              <a:t>1. </a:t>
            </a:r>
            <a:r>
              <a:rPr lang="fr-FR" sz="1400" b="1" dirty="0"/>
              <a:t>Initial Identification:</a:t>
            </a:r>
            <a:r>
              <a:rPr lang="fr-FR" sz="1400" b="1" dirty="0">
                <a:cs typeface="Times New Roman" panose="02020603050405020304" pitchFamily="18" charset="0"/>
              </a:rPr>
              <a:t> </a:t>
            </a:r>
          </a:p>
          <a:p>
            <a:r>
              <a:rPr lang="en-US" sz="1400" dirty="0"/>
              <a:t>Authentication begins when the </a:t>
            </a:r>
            <a:r>
              <a:rPr lang="en-US" sz="1400" b="1" dirty="0"/>
              <a:t>UE (</a:t>
            </a:r>
            <a:r>
              <a:rPr lang="en-US" sz="1400" dirty="0"/>
              <a:t>User Equipment) sends its identifier (IMSI or TMSI) to the network (via the BTS and MSC). If the </a:t>
            </a:r>
            <a:r>
              <a:rPr lang="en-US" sz="1400" b="1" dirty="0"/>
              <a:t>IMSI</a:t>
            </a:r>
            <a:r>
              <a:rPr lang="en-US" sz="1400" dirty="0"/>
              <a:t> is used, it is transmitted in plain text </a:t>
            </a:r>
            <a:r>
              <a:rPr lang="en-US" sz="1400" b="1" dirty="0"/>
              <a:t>during the early stages </a:t>
            </a:r>
            <a:r>
              <a:rPr lang="en-US" sz="1400" dirty="0"/>
              <a:t>of communication, but it is quickly replaced by a </a:t>
            </a:r>
            <a:r>
              <a:rPr lang="en-US" sz="1400" b="1" dirty="0"/>
              <a:t>TMSI</a:t>
            </a:r>
            <a:r>
              <a:rPr lang="en-US" sz="1400" dirty="0"/>
              <a:t> for privacy reasons.</a:t>
            </a:r>
          </a:p>
          <a:p>
            <a:r>
              <a:rPr lang="fr-FR" sz="1400" b="1" dirty="0">
                <a:cs typeface="Times New Roman" panose="02020603050405020304" pitchFamily="18" charset="0"/>
              </a:rPr>
              <a:t>2. </a:t>
            </a:r>
            <a:r>
              <a:rPr lang="en-US" sz="1400" b="1" dirty="0"/>
              <a:t>Shared Secret and Encryption Key</a:t>
            </a:r>
            <a:r>
              <a:rPr lang="fr-FR" sz="1400" b="1" dirty="0">
                <a:cs typeface="Times New Roman" panose="02020603050405020304" pitchFamily="18" charset="0"/>
              </a:rPr>
              <a:t>:</a:t>
            </a:r>
          </a:p>
          <a:p>
            <a:pPr>
              <a:buFont typeface="Arial" panose="020B0604020202020204" pitchFamily="34" charset="0"/>
              <a:buChar char="•"/>
            </a:pPr>
            <a:r>
              <a:rPr lang="en-US" sz="1400" dirty="0"/>
              <a:t>The </a:t>
            </a:r>
            <a:r>
              <a:rPr lang="en-US" sz="1400" b="1" dirty="0"/>
              <a:t>UE </a:t>
            </a:r>
            <a:r>
              <a:rPr lang="en-US" sz="1400" dirty="0"/>
              <a:t>and the</a:t>
            </a:r>
            <a:r>
              <a:rPr lang="en-US" sz="1400" b="1" dirty="0"/>
              <a:t> </a:t>
            </a:r>
            <a:r>
              <a:rPr lang="en-US" sz="1400" b="1" dirty="0" err="1"/>
              <a:t>AuC</a:t>
            </a:r>
            <a:r>
              <a:rPr lang="en-US" sz="1400" b="1" dirty="0"/>
              <a:t> </a:t>
            </a:r>
            <a:r>
              <a:rPr lang="en-US" sz="1400" dirty="0"/>
              <a:t>share a secret key </a:t>
            </a:r>
            <a:r>
              <a:rPr lang="en-US" sz="1400" b="1" dirty="0"/>
              <a:t>Ki</a:t>
            </a:r>
            <a:r>
              <a:rPr lang="en-US" sz="1400" dirty="0"/>
              <a:t> (128 bits), which is used to generate the authentication response and for encrypting communications.</a:t>
            </a:r>
            <a:endParaRPr lang="fr-FR" sz="1400" dirty="0">
              <a:cs typeface="Times New Roman" panose="02020603050405020304" pitchFamily="18" charset="0"/>
            </a:endParaRPr>
          </a:p>
          <a:p>
            <a:pPr>
              <a:buFont typeface="Arial" panose="020B0604020202020204" pitchFamily="34" charset="0"/>
              <a:buChar char="•"/>
            </a:pPr>
            <a:r>
              <a:rPr lang="fr-FR" sz="1400" b="1" dirty="0">
                <a:cs typeface="Times New Roman" panose="02020603050405020304" pitchFamily="18" charset="0"/>
              </a:rPr>
              <a:t>Ki</a:t>
            </a:r>
            <a:r>
              <a:rPr lang="fr-FR" sz="1400" dirty="0">
                <a:cs typeface="Times New Roman" panose="02020603050405020304" pitchFamily="18" charset="0"/>
              </a:rPr>
              <a:t> : </a:t>
            </a:r>
            <a:r>
              <a:rPr lang="en-US" sz="1400" dirty="0"/>
              <a:t>This key never leaves the UE (stored in the SIM card) and the </a:t>
            </a:r>
            <a:r>
              <a:rPr lang="en-US" sz="1400" dirty="0" err="1"/>
              <a:t>AuC</a:t>
            </a:r>
            <a:r>
              <a:rPr lang="en-US" sz="1400" dirty="0"/>
              <a:t>.</a:t>
            </a:r>
            <a:endParaRPr lang="fr-FR" sz="1400" dirty="0">
              <a:cs typeface="Times New Roman" panose="02020603050405020304" pitchFamily="18" charset="0"/>
            </a:endParaRPr>
          </a:p>
          <a:p>
            <a:r>
              <a:rPr lang="fr-FR" sz="1400" b="1" dirty="0">
                <a:cs typeface="Times New Roman" panose="02020603050405020304" pitchFamily="18" charset="0"/>
              </a:rPr>
              <a:t>3. </a:t>
            </a:r>
            <a:r>
              <a:rPr lang="en-US" sz="1400" b="1" dirty="0">
                <a:cs typeface="Times New Roman" panose="02020603050405020304" pitchFamily="18" charset="0"/>
              </a:rPr>
              <a:t>Generation of the Challenge (RAND)</a:t>
            </a:r>
            <a:r>
              <a:rPr lang="fr-FR" sz="1400" b="1" dirty="0">
                <a:cs typeface="Times New Roman" panose="02020603050405020304" pitchFamily="18" charset="0"/>
              </a:rPr>
              <a:t>:</a:t>
            </a:r>
          </a:p>
          <a:p>
            <a:pPr>
              <a:buFont typeface="Arial" panose="020B0604020202020204" pitchFamily="34" charset="0"/>
              <a:buChar char="•"/>
            </a:pPr>
            <a:r>
              <a:rPr lang="fr-FR" sz="1400" dirty="0">
                <a:cs typeface="Times New Roman" panose="02020603050405020304" pitchFamily="18" charset="0"/>
              </a:rPr>
              <a:t>The </a:t>
            </a:r>
            <a:r>
              <a:rPr lang="fr-FR" sz="1400" b="1" dirty="0" err="1">
                <a:cs typeface="Times New Roman" panose="02020603050405020304" pitchFamily="18" charset="0"/>
              </a:rPr>
              <a:t>AuC</a:t>
            </a:r>
            <a:r>
              <a:rPr lang="fr-FR" sz="1400" dirty="0">
                <a:cs typeface="Times New Roman" panose="02020603050405020304" pitchFamily="18" charset="0"/>
              </a:rPr>
              <a:t> </a:t>
            </a:r>
            <a:r>
              <a:rPr lang="en-US" sz="1400" dirty="0"/>
              <a:t>generates a random number (</a:t>
            </a:r>
            <a:r>
              <a:rPr lang="en-US" sz="1400" b="1" dirty="0"/>
              <a:t>RAND</a:t>
            </a:r>
            <a:r>
              <a:rPr lang="en-US" sz="1400" dirty="0"/>
              <a:t>) and sends it to the MSC and the UE to begin the authentication process.</a:t>
            </a:r>
          </a:p>
          <a:p>
            <a:pPr>
              <a:buFont typeface="Arial" panose="020B0604020202020204" pitchFamily="34" charset="0"/>
              <a:buChar char="•"/>
            </a:pPr>
            <a:r>
              <a:rPr lang="fr-FR" sz="1400" b="1" dirty="0">
                <a:cs typeface="Times New Roman" panose="02020603050405020304" pitchFamily="18" charset="0"/>
              </a:rPr>
              <a:t>SQN</a:t>
            </a:r>
            <a:r>
              <a:rPr lang="fr-FR" sz="1400" dirty="0">
                <a:cs typeface="Times New Roman" panose="02020603050405020304" pitchFamily="18" charset="0"/>
              </a:rPr>
              <a:t> : </a:t>
            </a:r>
            <a:r>
              <a:rPr lang="en-US" sz="1400" dirty="0"/>
              <a:t>A sequence number is also used to track transactions and </a:t>
            </a:r>
            <a:r>
              <a:rPr lang="en-US" sz="1400" b="1" dirty="0"/>
              <a:t>prevent the reuse of the same keys.</a:t>
            </a:r>
            <a:r>
              <a:rPr kumimoji="0" lang="en-US" sz="1400" i="0" u="none" strike="noStrike" kern="1200" cap="none" spc="0" normalizeH="0" baseline="0" noProof="0" dirty="0">
                <a:ln>
                  <a:noFill/>
                </a:ln>
                <a:solidFill>
                  <a:prstClr val="black"/>
                </a:solidFill>
                <a:effectLst/>
                <a:uLnTx/>
                <a:uFillTx/>
                <a:latin typeface="Century Gothic" panose="020B0502020202020204"/>
                <a:ea typeface="+mn-ea"/>
                <a:cs typeface="+mn-cs"/>
              </a:rPr>
              <a:t> [17]</a:t>
            </a:r>
            <a:endParaRPr kumimoji="0" lang="fr-FR" sz="14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a:buFont typeface="Arial" panose="020B0604020202020204" pitchFamily="34" charset="0"/>
              <a:buChar char="•"/>
            </a:pPr>
            <a:endParaRPr lang="fr-FR" sz="1400" b="1" dirty="0">
              <a:latin typeface="Times New Roman" panose="02020603050405020304" pitchFamily="18" charset="0"/>
              <a:cs typeface="Times New Roman" panose="02020603050405020304" pitchFamily="18" charset="0"/>
            </a:endParaRPr>
          </a:p>
        </p:txBody>
      </p:sp>
      <p:pic>
        <p:nvPicPr>
          <p:cNvPr id="3" name="Espace réservé du contenu 5">
            <a:extLst>
              <a:ext uri="{FF2B5EF4-FFF2-40B4-BE49-F238E27FC236}">
                <a16:creationId xmlns:a16="http://schemas.microsoft.com/office/drawing/2014/main" id="{4EFE9A5F-B1C7-1544-AFD9-A8EE7E9A26CF}"/>
              </a:ext>
            </a:extLst>
          </p:cNvPr>
          <p:cNvPicPr>
            <a:picLocks noChangeAspect="1"/>
          </p:cNvPicPr>
          <p:nvPr/>
        </p:nvPicPr>
        <p:blipFill>
          <a:blip r:embed="rId2"/>
          <a:stretch>
            <a:fillRect/>
          </a:stretch>
        </p:blipFill>
        <p:spPr>
          <a:xfrm>
            <a:off x="6387548" y="2961861"/>
            <a:ext cx="5804452" cy="2181815"/>
          </a:xfrm>
          <a:prstGeom prst="rect">
            <a:avLst/>
          </a:prstGeom>
        </p:spPr>
      </p:pic>
      <p:sp>
        <p:nvSpPr>
          <p:cNvPr id="11" name="CuadroTexto 10">
            <a:extLst>
              <a:ext uri="{FF2B5EF4-FFF2-40B4-BE49-F238E27FC236}">
                <a16:creationId xmlns:a16="http://schemas.microsoft.com/office/drawing/2014/main" id="{5A7D5793-3509-0A7A-8062-800EB7C87205}"/>
              </a:ext>
            </a:extLst>
          </p:cNvPr>
          <p:cNvSpPr txBox="1"/>
          <p:nvPr/>
        </p:nvSpPr>
        <p:spPr>
          <a:xfrm>
            <a:off x="1442705" y="755738"/>
            <a:ext cx="6196123" cy="954107"/>
          </a:xfrm>
          <a:prstGeom prst="rect">
            <a:avLst/>
          </a:prstGeom>
          <a:noFill/>
        </p:spPr>
        <p:txBody>
          <a:bodyPr wrap="square" rtlCol="0">
            <a:spAutoFit/>
          </a:bodyPr>
          <a:lstStyle/>
          <a:p>
            <a:r>
              <a:rPr lang="en-US" sz="2800" b="1" dirty="0">
                <a:solidFill>
                  <a:schemeClr val="bg1"/>
                </a:solidFill>
              </a:rPr>
              <a:t>MOBILE NETWORKS               GSM/2G Authentication</a:t>
            </a:r>
            <a:endParaRPr lang="es-ES" sz="2800" dirty="0">
              <a:solidFill>
                <a:schemeClr val="bg1"/>
              </a:solidFill>
            </a:endParaRPr>
          </a:p>
        </p:txBody>
      </p:sp>
      <p:sp>
        <p:nvSpPr>
          <p:cNvPr id="5" name="Espace réservé du numéro de diapositive 4">
            <a:extLst>
              <a:ext uri="{FF2B5EF4-FFF2-40B4-BE49-F238E27FC236}">
                <a16:creationId xmlns:a16="http://schemas.microsoft.com/office/drawing/2014/main" id="{C2D055FE-B6B6-9C73-809A-5C3035F2B1D7}"/>
              </a:ext>
            </a:extLst>
          </p:cNvPr>
          <p:cNvSpPr>
            <a:spLocks noGrp="1"/>
          </p:cNvSpPr>
          <p:nvPr>
            <p:ph type="sldNum" sz="quarter" idx="12"/>
          </p:nvPr>
        </p:nvSpPr>
        <p:spPr/>
        <p:txBody>
          <a:bodyPr/>
          <a:lstStyle/>
          <a:p>
            <a:pPr rtl="0"/>
            <a:fld id="{D57F1E4F-1CFF-5643-939E-217C01CDF565}" type="slidenum">
              <a:rPr lang="fr-FR" noProof="0" smtClean="0"/>
              <a:pPr rtl="0"/>
              <a:t>29</a:t>
            </a:fld>
            <a:endParaRPr lang="fr-FR" noProof="0"/>
          </a:p>
        </p:txBody>
      </p:sp>
      <p:sp>
        <p:nvSpPr>
          <p:cNvPr id="7" name="ZoneTexte 6">
            <a:extLst>
              <a:ext uri="{FF2B5EF4-FFF2-40B4-BE49-F238E27FC236}">
                <a16:creationId xmlns:a16="http://schemas.microsoft.com/office/drawing/2014/main" id="{032E558C-DD4F-ED5F-D39A-461DB991E266}"/>
              </a:ext>
            </a:extLst>
          </p:cNvPr>
          <p:cNvSpPr txBox="1"/>
          <p:nvPr/>
        </p:nvSpPr>
        <p:spPr>
          <a:xfrm>
            <a:off x="11615651" y="5143676"/>
            <a:ext cx="6097384" cy="584775"/>
          </a:xfrm>
          <a:prstGeom prst="rect">
            <a:avLst/>
          </a:prstGeom>
          <a:noFill/>
        </p:spPr>
        <p:txBody>
          <a:bodyPr wrap="square">
            <a:spAutoFit/>
          </a:bodyPr>
          <a:lstStyle/>
          <a:p>
            <a:r>
              <a:rPr kumimoji="0" lang="en-US" sz="1400" i="0" u="none" strike="noStrike" kern="1200" cap="none" spc="0" normalizeH="0" baseline="0" noProof="0" dirty="0">
                <a:ln>
                  <a:noFill/>
                </a:ln>
                <a:solidFill>
                  <a:prstClr val="black"/>
                </a:solidFill>
                <a:effectLst/>
                <a:uLnTx/>
                <a:uFillTx/>
                <a:latin typeface="Century Gothic" panose="020B0502020202020204"/>
                <a:ea typeface="+mn-ea"/>
                <a:cs typeface="+mn-cs"/>
              </a:rPr>
              <a:t>[17]</a:t>
            </a:r>
            <a:endParaRPr kumimoji="0" lang="fr-FR" sz="14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endParaRPr lang="fr-FR" sz="1800" dirty="0"/>
          </a:p>
        </p:txBody>
      </p:sp>
    </p:spTree>
    <p:extLst>
      <p:ext uri="{BB962C8B-B14F-4D97-AF65-F5344CB8AC3E}">
        <p14:creationId xmlns:p14="http://schemas.microsoft.com/office/powerpoint/2010/main" val="3897862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5BA22B-6DFC-DDB5-2E09-A64F3D358394}"/>
              </a:ext>
            </a:extLst>
          </p:cNvPr>
          <p:cNvSpPr>
            <a:spLocks noGrp="1"/>
          </p:cNvSpPr>
          <p:nvPr>
            <p:ph type="title"/>
          </p:nvPr>
        </p:nvSpPr>
        <p:spPr>
          <a:xfrm>
            <a:off x="1154954" y="973668"/>
            <a:ext cx="8761413" cy="706964"/>
          </a:xfrm>
        </p:spPr>
        <p:txBody>
          <a:bodyPr anchor="ctr">
            <a:normAutofit/>
          </a:bodyPr>
          <a:lstStyle/>
          <a:p>
            <a:r>
              <a:rPr lang="fr-FR" b="1" dirty="0"/>
              <a:t>Wireless and mobile networks </a:t>
            </a:r>
            <a:endParaRPr lang="fr-MA" b="1" dirty="0"/>
          </a:p>
        </p:txBody>
      </p:sp>
      <p:sp>
        <p:nvSpPr>
          <p:cNvPr id="3" name="Espace réservé du contenu 2">
            <a:extLst>
              <a:ext uri="{FF2B5EF4-FFF2-40B4-BE49-F238E27FC236}">
                <a16:creationId xmlns:a16="http://schemas.microsoft.com/office/drawing/2014/main" id="{CA8D72D8-6B98-FBD4-E33A-C23EA119D88B}"/>
              </a:ext>
            </a:extLst>
          </p:cNvPr>
          <p:cNvSpPr>
            <a:spLocks noGrp="1"/>
          </p:cNvSpPr>
          <p:nvPr>
            <p:ph sz="half" idx="1"/>
          </p:nvPr>
        </p:nvSpPr>
        <p:spPr>
          <a:xfrm>
            <a:off x="438857" y="2603499"/>
            <a:ext cx="3461113" cy="3416301"/>
          </a:xfrm>
        </p:spPr>
        <p:txBody>
          <a:bodyPr>
            <a:normAutofit/>
          </a:bodyPr>
          <a:lstStyle/>
          <a:p>
            <a:pPr algn="ctr"/>
            <a:r>
              <a:rPr lang="en-US" b="1" i="1" dirty="0"/>
              <a:t>Wireless and mobile networks </a:t>
            </a:r>
            <a:r>
              <a:rPr lang="en-US" dirty="0"/>
              <a:t>are communication systems that enable data transmission without the use of physical cables. While they share certain similarities, they differ in terms of technology, coverage, and application types. </a:t>
            </a:r>
            <a:endParaRPr lang="fr-MA" dirty="0"/>
          </a:p>
        </p:txBody>
      </p:sp>
      <p:pic>
        <p:nvPicPr>
          <p:cNvPr id="5" name="Image 4" descr="Une image contenant texte, capture d’écran, Police, diagramme&#10;&#10;Description générée automatiquement">
            <a:extLst>
              <a:ext uri="{FF2B5EF4-FFF2-40B4-BE49-F238E27FC236}">
                <a16:creationId xmlns:a16="http://schemas.microsoft.com/office/drawing/2014/main" id="{B4E2B210-E014-2F1C-FE81-B8635FECEE55}"/>
              </a:ext>
            </a:extLst>
          </p:cNvPr>
          <p:cNvPicPr>
            <a:picLocks noChangeAspect="1"/>
          </p:cNvPicPr>
          <p:nvPr/>
        </p:nvPicPr>
        <p:blipFill>
          <a:blip r:embed="rId3"/>
          <a:stretch>
            <a:fillRect/>
          </a:stretch>
        </p:blipFill>
        <p:spPr>
          <a:xfrm>
            <a:off x="4781321" y="2603499"/>
            <a:ext cx="6312665" cy="3416300"/>
          </a:xfrm>
          <a:prstGeom prst="rect">
            <a:avLst/>
          </a:prstGeom>
          <a:noFill/>
        </p:spPr>
      </p:pic>
      <p:sp>
        <p:nvSpPr>
          <p:cNvPr id="9" name="ZoneTexte 8">
            <a:extLst>
              <a:ext uri="{FF2B5EF4-FFF2-40B4-BE49-F238E27FC236}">
                <a16:creationId xmlns:a16="http://schemas.microsoft.com/office/drawing/2014/main" id="{E58B52B2-EC05-28DB-4606-18AC38F85EFC}"/>
              </a:ext>
            </a:extLst>
          </p:cNvPr>
          <p:cNvSpPr txBox="1"/>
          <p:nvPr/>
        </p:nvSpPr>
        <p:spPr>
          <a:xfrm>
            <a:off x="6767233" y="6019799"/>
            <a:ext cx="5208104" cy="307777"/>
          </a:xfrm>
          <a:prstGeom prst="rect">
            <a:avLst/>
          </a:prstGeom>
          <a:noFill/>
        </p:spPr>
        <p:txBody>
          <a:bodyPr wrap="square" rtlCol="0">
            <a:spAutoFit/>
          </a:bodyPr>
          <a:lstStyle/>
          <a:p>
            <a:r>
              <a:rPr lang="fr-FR" sz="1400" dirty="0"/>
              <a:t>[1]</a:t>
            </a:r>
            <a:endParaRPr lang="fr-MA" sz="1400" dirty="0"/>
          </a:p>
        </p:txBody>
      </p:sp>
      <p:sp>
        <p:nvSpPr>
          <p:cNvPr id="4" name="Espace réservé du numéro de diapositive 3">
            <a:extLst>
              <a:ext uri="{FF2B5EF4-FFF2-40B4-BE49-F238E27FC236}">
                <a16:creationId xmlns:a16="http://schemas.microsoft.com/office/drawing/2014/main" id="{A6FE109D-36C3-8514-A071-AE231A1553C7}"/>
              </a:ext>
            </a:extLst>
          </p:cNvPr>
          <p:cNvSpPr>
            <a:spLocks noGrp="1"/>
          </p:cNvSpPr>
          <p:nvPr>
            <p:ph type="sldNum" sz="quarter" idx="12"/>
          </p:nvPr>
        </p:nvSpPr>
        <p:spPr/>
        <p:txBody>
          <a:bodyPr/>
          <a:lstStyle/>
          <a:p>
            <a:pPr rtl="0"/>
            <a:fld id="{D57F1E4F-1CFF-5643-939E-217C01CDF565}" type="slidenum">
              <a:rPr lang="fr-FR" noProof="0" smtClean="0"/>
              <a:pPr rtl="0"/>
              <a:t>3</a:t>
            </a:fld>
            <a:endParaRPr lang="fr-FR" noProof="0"/>
          </a:p>
        </p:txBody>
      </p:sp>
    </p:spTree>
    <p:extLst>
      <p:ext uri="{BB962C8B-B14F-4D97-AF65-F5344CB8AC3E}">
        <p14:creationId xmlns:p14="http://schemas.microsoft.com/office/powerpoint/2010/main" val="1847123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0DC0F6-818B-472E-458C-DD9AEE57479A}"/>
              </a:ext>
            </a:extLst>
          </p:cNvPr>
          <p:cNvSpPr>
            <a:spLocks noGrp="1"/>
          </p:cNvSpPr>
          <p:nvPr>
            <p:ph type="title"/>
          </p:nvPr>
        </p:nvSpPr>
        <p:spPr>
          <a:xfrm>
            <a:off x="1154954" y="973668"/>
            <a:ext cx="8531971" cy="634844"/>
          </a:xfrm>
        </p:spPr>
        <p:txBody>
          <a:bodyPr/>
          <a:lstStyle/>
          <a:p>
            <a:r>
              <a:rPr lang="en-US" sz="3200" b="1" dirty="0"/>
              <a:t>MOBILE NETWORKS</a:t>
            </a:r>
            <a:br>
              <a:rPr lang="en-US" sz="3200" b="1" dirty="0"/>
            </a:br>
            <a:r>
              <a:rPr lang="en-US" sz="3200" b="1" dirty="0"/>
              <a:t>GSM/2G Authentication</a:t>
            </a:r>
            <a:endParaRPr lang="fr-FR" sz="3200" dirty="0"/>
          </a:p>
        </p:txBody>
      </p:sp>
      <p:sp>
        <p:nvSpPr>
          <p:cNvPr id="3" name="Espace réservé du contenu 2">
            <a:extLst>
              <a:ext uri="{FF2B5EF4-FFF2-40B4-BE49-F238E27FC236}">
                <a16:creationId xmlns:a16="http://schemas.microsoft.com/office/drawing/2014/main" id="{04E5A9AD-A9FC-D13F-BEDA-2E7C70989039}"/>
              </a:ext>
            </a:extLst>
          </p:cNvPr>
          <p:cNvSpPr>
            <a:spLocks noGrp="1"/>
          </p:cNvSpPr>
          <p:nvPr>
            <p:ph idx="1"/>
          </p:nvPr>
        </p:nvSpPr>
        <p:spPr>
          <a:xfrm>
            <a:off x="190500" y="2603500"/>
            <a:ext cx="5121333" cy="3416300"/>
          </a:xfrm>
        </p:spPr>
        <p:txBody>
          <a:bodyPr/>
          <a:lstStyle/>
          <a:p>
            <a:r>
              <a:rPr lang="fr-FR" sz="1200" b="1" dirty="0">
                <a:cs typeface="Times New Roman" panose="02020603050405020304" pitchFamily="18" charset="0"/>
              </a:rPr>
              <a:t>4. </a:t>
            </a:r>
            <a:r>
              <a:rPr lang="fr-FR" sz="1200" b="1" dirty="0" err="1">
                <a:cs typeface="Times New Roman" panose="02020603050405020304" pitchFamily="18" charset="0"/>
              </a:rPr>
              <a:t>Generation</a:t>
            </a:r>
            <a:r>
              <a:rPr lang="fr-FR" sz="1200" b="1" dirty="0">
                <a:cs typeface="Times New Roman" panose="02020603050405020304" pitchFamily="18" charset="0"/>
              </a:rPr>
              <a:t> of the </a:t>
            </a:r>
            <a:r>
              <a:rPr lang="fr-FR" sz="1200" b="1" dirty="0" err="1">
                <a:cs typeface="Times New Roman" panose="02020603050405020304" pitchFamily="18" charset="0"/>
              </a:rPr>
              <a:t>Response</a:t>
            </a:r>
            <a:r>
              <a:rPr lang="fr-FR" sz="1200" b="1" dirty="0">
                <a:cs typeface="Times New Roman" panose="02020603050405020304" pitchFamily="18" charset="0"/>
              </a:rPr>
              <a:t>:</a:t>
            </a:r>
          </a:p>
          <a:p>
            <a:pPr>
              <a:buFont typeface="Arial" panose="020B0604020202020204" pitchFamily="34" charset="0"/>
              <a:buChar char="•"/>
            </a:pPr>
            <a:r>
              <a:rPr lang="fr-FR" sz="1200" b="1" dirty="0" err="1">
                <a:cs typeface="Times New Roman" panose="02020603050405020304" pitchFamily="18" charset="0"/>
              </a:rPr>
              <a:t>Algorithm</a:t>
            </a:r>
            <a:r>
              <a:rPr lang="fr-FR" sz="1200" b="1" dirty="0">
                <a:cs typeface="Times New Roman" panose="02020603050405020304" pitchFamily="18" charset="0"/>
              </a:rPr>
              <a:t> A3</a:t>
            </a:r>
            <a:r>
              <a:rPr lang="fr-FR" sz="1200" dirty="0">
                <a:cs typeface="Times New Roman" panose="02020603050405020304" pitchFamily="18" charset="0"/>
              </a:rPr>
              <a:t> : </a:t>
            </a:r>
            <a:r>
              <a:rPr lang="en-US" sz="1200" dirty="0"/>
              <a:t>The UE uses the </a:t>
            </a:r>
            <a:r>
              <a:rPr lang="en-US" sz="1200" b="1" dirty="0"/>
              <a:t>RAND</a:t>
            </a:r>
            <a:r>
              <a:rPr lang="en-US" sz="1200" dirty="0"/>
              <a:t> and the secret key </a:t>
            </a:r>
            <a:r>
              <a:rPr lang="en-US" sz="1200" b="1" dirty="0"/>
              <a:t>Ki</a:t>
            </a:r>
            <a:r>
              <a:rPr lang="en-US" sz="1200" dirty="0"/>
              <a:t> to calculate a response (</a:t>
            </a:r>
            <a:r>
              <a:rPr lang="en-US" sz="1200" b="1" dirty="0"/>
              <a:t>SRES</a:t>
            </a:r>
            <a:r>
              <a:rPr lang="en-US" sz="1200" dirty="0"/>
              <a:t>) via the A3 algorithm.</a:t>
            </a:r>
          </a:p>
          <a:p>
            <a:pPr>
              <a:buFont typeface="Arial" panose="020B0604020202020204" pitchFamily="34" charset="0"/>
              <a:buChar char="•"/>
            </a:pPr>
            <a:r>
              <a:rPr lang="en-US" sz="1200" dirty="0"/>
              <a:t>The </a:t>
            </a:r>
            <a:r>
              <a:rPr lang="en-US" sz="1200" b="1" dirty="0"/>
              <a:t>SRES</a:t>
            </a:r>
            <a:r>
              <a:rPr lang="en-US" sz="1200" dirty="0"/>
              <a:t> generated by the UE is an answer to the challenge </a:t>
            </a:r>
            <a:r>
              <a:rPr lang="en-US" sz="1200" b="1" dirty="0"/>
              <a:t>(RAND).</a:t>
            </a:r>
            <a:endParaRPr lang="fr-FR" sz="1200" b="1" dirty="0">
              <a:cs typeface="Times New Roman" panose="02020603050405020304" pitchFamily="18" charset="0"/>
            </a:endParaRPr>
          </a:p>
          <a:p>
            <a:pPr marL="742950" lvl="1" indent="-285750">
              <a:buFont typeface="Arial" panose="020B0604020202020204" pitchFamily="34" charset="0"/>
              <a:buChar char="•"/>
            </a:pPr>
            <a:r>
              <a:rPr lang="en-US" sz="1200" dirty="0">
                <a:cs typeface="Times New Roman" panose="02020603050405020304" pitchFamily="18" charset="0"/>
              </a:rPr>
              <a:t>The A3 algorithm is one-way and difficult to reverse, meaning that an attacker capturing the SRES will not be able to calculate Ki.</a:t>
            </a:r>
            <a:r>
              <a:rPr lang="fr-FR" sz="1200" dirty="0">
                <a:cs typeface="Times New Roman" panose="02020603050405020304" pitchFamily="18" charset="0"/>
              </a:rPr>
              <a:t>.</a:t>
            </a:r>
          </a:p>
          <a:p>
            <a:r>
              <a:rPr lang="fr-FR" sz="1200" b="1" dirty="0">
                <a:cs typeface="Times New Roman" panose="02020603050405020304" pitchFamily="18" charset="0"/>
              </a:rPr>
              <a:t>5. Network </a:t>
            </a:r>
            <a:r>
              <a:rPr lang="fr-FR" sz="1200" b="1" dirty="0" err="1">
                <a:cs typeface="Times New Roman" panose="02020603050405020304" pitchFamily="18" charset="0"/>
              </a:rPr>
              <a:t>Response</a:t>
            </a:r>
            <a:r>
              <a:rPr lang="fr-FR" sz="1200" b="1" dirty="0">
                <a:cs typeface="Times New Roman" panose="02020603050405020304" pitchFamily="18" charset="0"/>
              </a:rPr>
              <a:t> (XRES) :</a:t>
            </a:r>
          </a:p>
          <a:p>
            <a:pPr>
              <a:buFont typeface="Arial" panose="020B0604020202020204" pitchFamily="34" charset="0"/>
              <a:buChar char="•"/>
            </a:pPr>
            <a:r>
              <a:rPr lang="en-US" sz="1200" dirty="0"/>
              <a:t>On its side, the </a:t>
            </a:r>
            <a:r>
              <a:rPr lang="en-US" sz="1200" b="1" dirty="0"/>
              <a:t>MSC</a:t>
            </a:r>
            <a:r>
              <a:rPr lang="en-US" sz="1200" dirty="0"/>
              <a:t> and </a:t>
            </a:r>
            <a:r>
              <a:rPr lang="en-US" sz="1200" b="1" dirty="0" err="1"/>
              <a:t>AuC</a:t>
            </a:r>
            <a:r>
              <a:rPr lang="en-US" sz="1200" dirty="0"/>
              <a:t> use the same parameters (</a:t>
            </a:r>
            <a:r>
              <a:rPr lang="en-US" sz="1200" b="1" dirty="0"/>
              <a:t>RAND</a:t>
            </a:r>
            <a:r>
              <a:rPr lang="en-US" sz="1200" dirty="0"/>
              <a:t>, </a:t>
            </a:r>
            <a:r>
              <a:rPr lang="en-US" sz="1200" b="1" dirty="0"/>
              <a:t>Ki</a:t>
            </a:r>
            <a:r>
              <a:rPr lang="en-US" sz="1200" dirty="0"/>
              <a:t>, </a:t>
            </a:r>
            <a:r>
              <a:rPr lang="en-US" sz="1200" b="1" dirty="0"/>
              <a:t>SQN</a:t>
            </a:r>
            <a:r>
              <a:rPr lang="en-US" sz="1200" dirty="0"/>
              <a:t>) to calculate an expected response (</a:t>
            </a:r>
            <a:r>
              <a:rPr lang="en-US" sz="1200" b="1" dirty="0"/>
              <a:t>XRES</a:t>
            </a:r>
            <a:r>
              <a:rPr lang="en-US" sz="1200" dirty="0"/>
              <a:t>)</a:t>
            </a:r>
            <a:r>
              <a:rPr lang="fr-FR" sz="1200" dirty="0">
                <a:cs typeface="Times New Roman" panose="02020603050405020304" pitchFamily="18" charset="0"/>
              </a:rPr>
              <a:t>.</a:t>
            </a:r>
          </a:p>
          <a:p>
            <a:pPr>
              <a:buFont typeface="Arial" panose="020B0604020202020204" pitchFamily="34" charset="0"/>
              <a:buChar char="•"/>
            </a:pPr>
            <a:r>
              <a:rPr lang="fr-FR" sz="1200" b="1" dirty="0">
                <a:cs typeface="Times New Roman" panose="02020603050405020304" pitchFamily="18" charset="0"/>
              </a:rPr>
              <a:t>XRES</a:t>
            </a:r>
            <a:r>
              <a:rPr lang="fr-FR" sz="1200" dirty="0">
                <a:cs typeface="Times New Roman" panose="02020603050405020304" pitchFamily="18" charset="0"/>
              </a:rPr>
              <a:t> : </a:t>
            </a:r>
            <a:r>
              <a:rPr lang="en-US" sz="1200" dirty="0"/>
              <a:t>If the response calculated by the network matches that of the UE, the authentication is successful.</a:t>
            </a:r>
            <a:r>
              <a:rPr lang="fr-FR" sz="1200" dirty="0">
                <a:latin typeface="+mj-lt"/>
                <a:cs typeface="Times New Roman" panose="02020603050405020304" pitchFamily="18" charset="0"/>
              </a:rPr>
              <a:t> </a:t>
            </a:r>
            <a:r>
              <a:rPr kumimoji="0" lang="en-US" sz="1200" i="0" u="none" strike="noStrike" kern="1200" cap="none" spc="0" normalizeH="0" baseline="0" noProof="0" dirty="0">
                <a:ln>
                  <a:noFill/>
                </a:ln>
                <a:solidFill>
                  <a:prstClr val="black"/>
                </a:solidFill>
                <a:effectLst/>
                <a:uLnTx/>
                <a:uFillTx/>
                <a:latin typeface="Century Gothic" panose="020B0502020202020204"/>
                <a:ea typeface="+mn-ea"/>
                <a:cs typeface="+mn-cs"/>
              </a:rPr>
              <a:t>[17]</a:t>
            </a:r>
            <a:endParaRPr kumimoji="0" lang="fr-FR" sz="12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0" indent="0">
              <a:buNone/>
            </a:pPr>
            <a:endParaRPr lang="fr-FR" sz="1200" dirty="0">
              <a:latin typeface="+mj-lt"/>
              <a:cs typeface="Times New Roman" panose="02020603050405020304" pitchFamily="18" charset="0"/>
            </a:endParaRPr>
          </a:p>
          <a:p>
            <a:endParaRPr lang="fr-FR" dirty="0"/>
          </a:p>
        </p:txBody>
      </p:sp>
      <p:pic>
        <p:nvPicPr>
          <p:cNvPr id="4" name="Espace réservé du contenu 5">
            <a:extLst>
              <a:ext uri="{FF2B5EF4-FFF2-40B4-BE49-F238E27FC236}">
                <a16:creationId xmlns:a16="http://schemas.microsoft.com/office/drawing/2014/main" id="{EF19DCC1-56FB-8872-6306-D11CD98BCEBA}"/>
              </a:ext>
            </a:extLst>
          </p:cNvPr>
          <p:cNvPicPr>
            <a:picLocks noChangeAspect="1"/>
          </p:cNvPicPr>
          <p:nvPr/>
        </p:nvPicPr>
        <p:blipFill>
          <a:blip r:embed="rId2"/>
          <a:stretch>
            <a:fillRect/>
          </a:stretch>
        </p:blipFill>
        <p:spPr>
          <a:xfrm>
            <a:off x="5893436" y="2953549"/>
            <a:ext cx="6108064" cy="2295939"/>
          </a:xfrm>
          <a:prstGeom prst="rect">
            <a:avLst/>
          </a:prstGeom>
        </p:spPr>
      </p:pic>
      <p:sp>
        <p:nvSpPr>
          <p:cNvPr id="5" name="Espace réservé du numéro de diapositive 4">
            <a:extLst>
              <a:ext uri="{FF2B5EF4-FFF2-40B4-BE49-F238E27FC236}">
                <a16:creationId xmlns:a16="http://schemas.microsoft.com/office/drawing/2014/main" id="{E5177ADA-E54F-8F84-46C8-0A6B0FB0E79B}"/>
              </a:ext>
            </a:extLst>
          </p:cNvPr>
          <p:cNvSpPr>
            <a:spLocks noGrp="1"/>
          </p:cNvSpPr>
          <p:nvPr>
            <p:ph type="sldNum" sz="quarter" idx="12"/>
          </p:nvPr>
        </p:nvSpPr>
        <p:spPr/>
        <p:txBody>
          <a:bodyPr/>
          <a:lstStyle/>
          <a:p>
            <a:pPr rtl="0"/>
            <a:fld id="{D57F1E4F-1CFF-5643-939E-217C01CDF565}" type="slidenum">
              <a:rPr lang="fr-FR" noProof="0" smtClean="0"/>
              <a:pPr rtl="0"/>
              <a:t>30</a:t>
            </a:fld>
            <a:endParaRPr lang="fr-FR" noProof="0"/>
          </a:p>
        </p:txBody>
      </p:sp>
    </p:spTree>
    <p:extLst>
      <p:ext uri="{BB962C8B-B14F-4D97-AF65-F5344CB8AC3E}">
        <p14:creationId xmlns:p14="http://schemas.microsoft.com/office/powerpoint/2010/main" val="748539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12CA4-CAC4-2889-51A4-36E8808305B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7F991FB-D28B-8090-1096-67AB3227BC05}"/>
              </a:ext>
            </a:extLst>
          </p:cNvPr>
          <p:cNvSpPr>
            <a:spLocks noGrp="1"/>
          </p:cNvSpPr>
          <p:nvPr>
            <p:ph type="title"/>
          </p:nvPr>
        </p:nvSpPr>
        <p:spPr/>
        <p:txBody>
          <a:bodyPr/>
          <a:lstStyle/>
          <a:p>
            <a:r>
              <a:rPr lang="en-US" sz="2400" b="1" dirty="0"/>
              <a:t>MOBILE NETWORKS</a:t>
            </a:r>
            <a:br>
              <a:rPr lang="en-US" sz="2400" dirty="0"/>
            </a:br>
            <a:r>
              <a:rPr lang="en-US" sz="2400" b="1" dirty="0"/>
              <a:t>GSM/2G Authentication</a:t>
            </a:r>
            <a:br>
              <a:rPr lang="fr-FR" sz="2400" dirty="0">
                <a:latin typeface="Times New Roman" panose="02020603050405020304" pitchFamily="18" charset="0"/>
                <a:cs typeface="Times New Roman" panose="02020603050405020304" pitchFamily="18" charset="0"/>
              </a:rPr>
            </a:br>
            <a:endParaRPr lang="fr-FR" sz="2400" dirty="0">
              <a:latin typeface="Times New Roman" panose="02020603050405020304" pitchFamily="18" charset="0"/>
              <a:cs typeface="Times New Roman" panose="02020603050405020304" pitchFamily="18" charset="0"/>
            </a:endParaRPr>
          </a:p>
        </p:txBody>
      </p:sp>
      <p:sp>
        <p:nvSpPr>
          <p:cNvPr id="9" name="Espace réservé du contenu 8">
            <a:extLst>
              <a:ext uri="{FF2B5EF4-FFF2-40B4-BE49-F238E27FC236}">
                <a16:creationId xmlns:a16="http://schemas.microsoft.com/office/drawing/2014/main" id="{40C700E6-EE88-8FA1-AB7C-40ED7850D25F}"/>
              </a:ext>
            </a:extLst>
          </p:cNvPr>
          <p:cNvSpPr>
            <a:spLocks noGrp="1"/>
          </p:cNvSpPr>
          <p:nvPr>
            <p:ph idx="1"/>
          </p:nvPr>
        </p:nvSpPr>
        <p:spPr>
          <a:xfrm>
            <a:off x="101600" y="2209800"/>
            <a:ext cx="10972799" cy="4470400"/>
          </a:xfrm>
        </p:spPr>
        <p:txBody>
          <a:bodyPr>
            <a:normAutofit fontScale="70000" lnSpcReduction="20000"/>
          </a:bodyPr>
          <a:lstStyle/>
          <a:p>
            <a:r>
              <a:rPr lang="en-US" sz="1700" b="1" dirty="0">
                <a:cs typeface="Times New Roman" panose="02020603050405020304" pitchFamily="18" charset="0"/>
              </a:rPr>
              <a:t>Validation and Securing of Communications</a:t>
            </a:r>
            <a:endParaRPr lang="fr-FR" sz="1700" b="1" dirty="0">
              <a:cs typeface="Times New Roman" panose="02020603050405020304" pitchFamily="18" charset="0"/>
            </a:endParaRPr>
          </a:p>
          <a:p>
            <a:r>
              <a:rPr lang="fr-FR" sz="1700" b="1" dirty="0">
                <a:cs typeface="Times New Roman" panose="02020603050405020304" pitchFamily="18" charset="0"/>
              </a:rPr>
              <a:t>6. </a:t>
            </a:r>
            <a:r>
              <a:rPr lang="en-US" sz="1700" b="1" dirty="0">
                <a:cs typeface="Times New Roman" panose="02020603050405020304" pitchFamily="18" charset="0"/>
              </a:rPr>
              <a:t>Comparison of Responses (SRES and XRES)</a:t>
            </a:r>
            <a:r>
              <a:rPr lang="fr-FR" sz="1700" b="1" dirty="0">
                <a:cs typeface="Times New Roman" panose="02020603050405020304" pitchFamily="18" charset="0"/>
              </a:rPr>
              <a:t>:</a:t>
            </a:r>
          </a:p>
          <a:p>
            <a:pPr>
              <a:buFont typeface="Arial" panose="020B0604020202020204" pitchFamily="34" charset="0"/>
              <a:buChar char="•"/>
            </a:pPr>
            <a:r>
              <a:rPr lang="en-US" sz="1600" dirty="0"/>
              <a:t>The </a:t>
            </a:r>
            <a:r>
              <a:rPr lang="en-US" sz="1600" b="1" dirty="0"/>
              <a:t>MSC</a:t>
            </a:r>
            <a:r>
              <a:rPr lang="en-US" sz="1600" dirty="0"/>
              <a:t> compares </a:t>
            </a:r>
            <a:r>
              <a:rPr lang="en-US" sz="1600" b="1" dirty="0"/>
              <a:t>SRES</a:t>
            </a:r>
            <a:r>
              <a:rPr lang="en-US" sz="1600" dirty="0"/>
              <a:t> (calculated by the UE) and </a:t>
            </a:r>
            <a:r>
              <a:rPr lang="en-US" sz="1600" b="1" dirty="0"/>
              <a:t>XRES</a:t>
            </a:r>
            <a:r>
              <a:rPr lang="en-US" sz="1600" dirty="0"/>
              <a:t> (calculated by the MSC and the </a:t>
            </a:r>
            <a:r>
              <a:rPr lang="en-US" sz="1600" dirty="0" err="1"/>
              <a:t>AuC</a:t>
            </a:r>
            <a:r>
              <a:rPr lang="fr-FR" sz="1700" dirty="0">
                <a:cs typeface="Times New Roman" panose="02020603050405020304" pitchFamily="18" charset="0"/>
              </a:rPr>
              <a:t>).</a:t>
            </a:r>
          </a:p>
          <a:p>
            <a:pPr>
              <a:buFont typeface="Arial" panose="020B0604020202020204" pitchFamily="34" charset="0"/>
              <a:buChar char="•"/>
            </a:pPr>
            <a:r>
              <a:rPr lang="fr-FR" sz="1700" dirty="0">
                <a:cs typeface="Times New Roman" panose="02020603050405020304" pitchFamily="18" charset="0"/>
              </a:rPr>
              <a:t>I</a:t>
            </a:r>
            <a:r>
              <a:rPr lang="en-US" sz="1600" dirty="0"/>
              <a:t>f the values match, the authentication is successful, proving that the UE indeed possesses the shared secret key (</a:t>
            </a:r>
            <a:r>
              <a:rPr lang="en-US" sz="1600" b="1" dirty="0"/>
              <a:t>Ki</a:t>
            </a:r>
            <a:r>
              <a:rPr lang="en-US" sz="1600" dirty="0"/>
              <a:t>). </a:t>
            </a:r>
            <a:r>
              <a:rPr lang="fr-FR" sz="1700" dirty="0">
                <a:cs typeface="Times New Roman" panose="02020603050405020304" pitchFamily="18" charset="0"/>
              </a:rPr>
              <a:t>(</a:t>
            </a:r>
            <a:r>
              <a:rPr lang="fr-FR" sz="1700" b="1" dirty="0">
                <a:cs typeface="Times New Roman" panose="02020603050405020304" pitchFamily="18" charset="0"/>
              </a:rPr>
              <a:t>Ki</a:t>
            </a:r>
            <a:r>
              <a:rPr lang="fr-FR" sz="1700" dirty="0">
                <a:cs typeface="Times New Roman" panose="02020603050405020304" pitchFamily="18" charset="0"/>
              </a:rPr>
              <a:t>).</a:t>
            </a:r>
          </a:p>
          <a:p>
            <a:pPr>
              <a:buFont typeface="Arial" panose="020B0604020202020204" pitchFamily="34" charset="0"/>
              <a:buChar char="•"/>
            </a:pPr>
            <a:r>
              <a:rPr lang="en-US" sz="1600" dirty="0"/>
              <a:t>If the values do not match, network access is</a:t>
            </a:r>
            <a:r>
              <a:rPr lang="en-US" sz="1600" b="1" dirty="0"/>
              <a:t> denied</a:t>
            </a:r>
            <a:r>
              <a:rPr lang="fr-FR" sz="1700" dirty="0">
                <a:cs typeface="Times New Roman" panose="02020603050405020304" pitchFamily="18" charset="0"/>
              </a:rPr>
              <a:t>.</a:t>
            </a:r>
          </a:p>
          <a:p>
            <a:r>
              <a:rPr lang="fr-FR" sz="1700" b="1" dirty="0">
                <a:cs typeface="Times New Roman" panose="02020603050405020304" pitchFamily="18" charset="0"/>
              </a:rPr>
              <a:t>7. </a:t>
            </a:r>
            <a:r>
              <a:rPr lang="fr-FR" sz="1700" b="1" dirty="0" err="1">
                <a:cs typeface="Times New Roman" panose="02020603050405020304" pitchFamily="18" charset="0"/>
              </a:rPr>
              <a:t>Securing</a:t>
            </a:r>
            <a:r>
              <a:rPr lang="fr-FR" sz="1700" b="1" dirty="0">
                <a:cs typeface="Times New Roman" panose="02020603050405020304" pitchFamily="18" charset="0"/>
              </a:rPr>
              <a:t> the Communication:</a:t>
            </a:r>
          </a:p>
          <a:p>
            <a:pPr>
              <a:buFont typeface="Arial" panose="020B0604020202020204" pitchFamily="34" charset="0"/>
              <a:buChar char="•"/>
            </a:pPr>
            <a:r>
              <a:rPr lang="en-US" sz="1700" dirty="0">
                <a:cs typeface="Times New Roman" panose="02020603050405020304" pitchFamily="18" charset="0"/>
              </a:rPr>
              <a:t>Once authentication is successful, session keys are derived to secure data exchanges.</a:t>
            </a:r>
            <a:endParaRPr lang="fr-FR" sz="1700" dirty="0">
              <a:cs typeface="Times New Roman" panose="02020603050405020304" pitchFamily="18" charset="0"/>
            </a:endParaRPr>
          </a:p>
          <a:p>
            <a:pPr marL="742950" lvl="1" indent="-285750">
              <a:buFont typeface="Arial" panose="020B0604020202020204" pitchFamily="34" charset="0"/>
              <a:buChar char="•"/>
            </a:pPr>
            <a:r>
              <a:rPr lang="fr-FR" sz="1700" b="1" dirty="0">
                <a:cs typeface="Times New Roman" panose="02020603050405020304" pitchFamily="18" charset="0"/>
              </a:rPr>
              <a:t>A5</a:t>
            </a:r>
            <a:r>
              <a:rPr lang="fr-FR" sz="1700" dirty="0">
                <a:cs typeface="Times New Roman" panose="02020603050405020304" pitchFamily="18" charset="0"/>
              </a:rPr>
              <a:t> : </a:t>
            </a:r>
            <a:r>
              <a:rPr lang="en-US" sz="1700" dirty="0">
                <a:cs typeface="Times New Roman" panose="02020603050405020304" pitchFamily="18" charset="0"/>
              </a:rPr>
              <a:t>The A5 algorithm is used for encrypting communications between the</a:t>
            </a:r>
            <a:r>
              <a:rPr lang="en-US" sz="1700" b="1" dirty="0">
                <a:cs typeface="Times New Roman" panose="02020603050405020304" pitchFamily="18" charset="0"/>
              </a:rPr>
              <a:t> UE </a:t>
            </a:r>
            <a:r>
              <a:rPr lang="en-US" sz="1700" dirty="0">
                <a:cs typeface="Times New Roman" panose="02020603050405020304" pitchFamily="18" charset="0"/>
              </a:rPr>
              <a:t>and the base station </a:t>
            </a:r>
            <a:r>
              <a:rPr lang="fr-FR" sz="1700" dirty="0">
                <a:cs typeface="Times New Roman" panose="02020603050405020304" pitchFamily="18" charset="0"/>
              </a:rPr>
              <a:t>(</a:t>
            </a:r>
            <a:r>
              <a:rPr lang="fr-FR" sz="1700" b="1" dirty="0">
                <a:cs typeface="Times New Roman" panose="02020603050405020304" pitchFamily="18" charset="0"/>
              </a:rPr>
              <a:t>BTS</a:t>
            </a:r>
            <a:r>
              <a:rPr lang="fr-FR" sz="1700" dirty="0">
                <a:cs typeface="Times New Roman" panose="02020603050405020304" pitchFamily="18" charset="0"/>
              </a:rPr>
              <a:t>).</a:t>
            </a:r>
          </a:p>
          <a:p>
            <a:pPr marL="742950" lvl="1" indent="-285750">
              <a:buFont typeface="Arial" panose="020B0604020202020204" pitchFamily="34" charset="0"/>
              <a:buChar char="•"/>
            </a:pPr>
            <a:r>
              <a:rPr lang="fr-FR" sz="1700" b="1" dirty="0">
                <a:cs typeface="Times New Roman" panose="02020603050405020304" pitchFamily="18" charset="0"/>
              </a:rPr>
              <a:t>Session Key </a:t>
            </a:r>
            <a:r>
              <a:rPr lang="fr-FR" sz="1700" dirty="0">
                <a:cs typeface="Times New Roman" panose="02020603050405020304" pitchFamily="18" charset="0"/>
              </a:rPr>
              <a:t>(</a:t>
            </a:r>
            <a:r>
              <a:rPr lang="fr-FR" sz="1700" b="1" dirty="0" err="1">
                <a:cs typeface="Times New Roman" panose="02020603050405020304" pitchFamily="18" charset="0"/>
              </a:rPr>
              <a:t>Kc</a:t>
            </a:r>
            <a:r>
              <a:rPr lang="fr-FR" sz="1700" dirty="0">
                <a:cs typeface="Times New Roman" panose="02020603050405020304" pitchFamily="18" charset="0"/>
              </a:rPr>
              <a:t>) : </a:t>
            </a:r>
            <a:r>
              <a:rPr lang="en-US" sz="1700" dirty="0"/>
              <a:t>The encryption key (</a:t>
            </a:r>
            <a:r>
              <a:rPr lang="en-US" sz="1700" b="1" dirty="0"/>
              <a:t>Kc</a:t>
            </a:r>
            <a:r>
              <a:rPr lang="en-US" sz="1700" dirty="0"/>
              <a:t>) is derived from the secret key </a:t>
            </a:r>
            <a:r>
              <a:rPr lang="en-US" sz="1700" b="1" dirty="0"/>
              <a:t>Ki</a:t>
            </a:r>
            <a:r>
              <a:rPr lang="en-US" sz="1700" dirty="0"/>
              <a:t> and is used to protect the exchanged data.</a:t>
            </a:r>
            <a:endParaRPr lang="fr-FR" sz="1700" dirty="0">
              <a:cs typeface="Times New Roman" panose="02020603050405020304" pitchFamily="18" charset="0"/>
            </a:endParaRPr>
          </a:p>
          <a:p>
            <a:pPr marL="742950" lvl="1" indent="-285750">
              <a:buFont typeface="Arial" panose="020B0604020202020204" pitchFamily="34" charset="0"/>
              <a:buChar char="•"/>
            </a:pPr>
            <a:r>
              <a:rPr lang="en-US" sz="1700" dirty="0">
                <a:cs typeface="Times New Roman" panose="02020603050405020304" pitchFamily="18" charset="0"/>
              </a:rPr>
              <a:t>Encryption is performed using the XOR (exclusive OR) operation with the session key.</a:t>
            </a:r>
            <a:endParaRPr lang="fr-FR" sz="1700" dirty="0">
              <a:cs typeface="Times New Roman" panose="02020603050405020304" pitchFamily="18" charset="0"/>
            </a:endParaRPr>
          </a:p>
          <a:p>
            <a:r>
              <a:rPr lang="fr-FR" sz="1700" b="1" dirty="0">
                <a:cs typeface="Times New Roman" panose="02020603050405020304" pitchFamily="18" charset="0"/>
              </a:rPr>
              <a:t>8. </a:t>
            </a:r>
            <a:r>
              <a:rPr lang="en-US" sz="1700" b="1" dirty="0">
                <a:cs typeface="Times New Roman" panose="02020603050405020304" pitchFamily="18" charset="0"/>
              </a:rPr>
              <a:t>Use of TMSI for Confidentiality:</a:t>
            </a:r>
            <a:r>
              <a:rPr lang="fr-FR" sz="1700" b="1" dirty="0">
                <a:cs typeface="Times New Roman" panose="02020603050405020304" pitchFamily="18" charset="0"/>
              </a:rPr>
              <a:t>:</a:t>
            </a:r>
          </a:p>
          <a:p>
            <a:pPr>
              <a:buFont typeface="Arial" panose="020B0604020202020204" pitchFamily="34" charset="0"/>
              <a:buChar char="•"/>
            </a:pPr>
            <a:r>
              <a:rPr lang="fr-FR" sz="1700" b="1" dirty="0">
                <a:cs typeface="Times New Roman" panose="02020603050405020304" pitchFamily="18" charset="0"/>
              </a:rPr>
              <a:t>TMSI</a:t>
            </a:r>
            <a:r>
              <a:rPr lang="fr-FR" sz="1700" dirty="0">
                <a:cs typeface="Times New Roman" panose="02020603050405020304" pitchFamily="18" charset="0"/>
              </a:rPr>
              <a:t> (</a:t>
            </a:r>
            <a:r>
              <a:rPr lang="fr-FR" sz="1700" dirty="0" err="1">
                <a:cs typeface="Times New Roman" panose="02020603050405020304" pitchFamily="18" charset="0"/>
              </a:rPr>
              <a:t>Temporary</a:t>
            </a:r>
            <a:r>
              <a:rPr lang="fr-FR" sz="1700" dirty="0">
                <a:cs typeface="Times New Roman" panose="02020603050405020304" pitchFamily="18" charset="0"/>
              </a:rPr>
              <a:t> Mobile </a:t>
            </a:r>
            <a:r>
              <a:rPr lang="fr-FR" sz="1700" dirty="0" err="1">
                <a:cs typeface="Times New Roman" panose="02020603050405020304" pitchFamily="18" charset="0"/>
              </a:rPr>
              <a:t>Subscriber</a:t>
            </a:r>
            <a:r>
              <a:rPr lang="fr-FR" sz="1700" dirty="0">
                <a:cs typeface="Times New Roman" panose="02020603050405020304" pitchFamily="18" charset="0"/>
              </a:rPr>
              <a:t> Identity) </a:t>
            </a:r>
            <a:r>
              <a:rPr lang="en-US" sz="1600" dirty="0"/>
              <a:t>is used in later stages to maintain the confidentiality of the </a:t>
            </a:r>
            <a:r>
              <a:rPr lang="en-US" sz="1600" b="1" dirty="0"/>
              <a:t>IMSI</a:t>
            </a:r>
            <a:r>
              <a:rPr lang="fr-FR" sz="1700" dirty="0">
                <a:cs typeface="Times New Roman" panose="02020603050405020304" pitchFamily="18" charset="0"/>
              </a:rPr>
              <a:t>.</a:t>
            </a:r>
          </a:p>
          <a:p>
            <a:pPr marL="742950" lvl="1" indent="-285750">
              <a:buFont typeface="Arial" panose="020B0604020202020204" pitchFamily="34" charset="0"/>
              <a:buChar char="•"/>
            </a:pPr>
            <a:r>
              <a:rPr lang="en-US" sz="2000" dirty="0"/>
              <a:t>is shorter than the </a:t>
            </a:r>
            <a:r>
              <a:rPr lang="en-US" sz="2000" b="1" dirty="0"/>
              <a:t>IMSI</a:t>
            </a:r>
            <a:r>
              <a:rPr lang="en-US" sz="2000" dirty="0"/>
              <a:t> (only 4 bytes compared to 8 bytes for the </a:t>
            </a:r>
            <a:r>
              <a:rPr lang="en-US" sz="2000" b="1" dirty="0"/>
              <a:t>IMSI</a:t>
            </a:r>
            <a:r>
              <a:rPr lang="en-US" sz="2000" dirty="0"/>
              <a:t>), reducing radio resource usage and improving security.</a:t>
            </a:r>
            <a:endParaRPr lang="fr-FR" sz="1700" dirty="0">
              <a:cs typeface="Times New Roman" panose="02020603050405020304" pitchFamily="18" charset="0"/>
            </a:endParaRPr>
          </a:p>
          <a:p>
            <a:r>
              <a:rPr lang="en-US" sz="1700" b="1" dirty="0">
                <a:cs typeface="Times New Roman" panose="02020603050405020304" pitchFamily="18" charset="0"/>
              </a:rPr>
              <a:t>Securing Communication Between Network/UE</a:t>
            </a:r>
            <a:r>
              <a:rPr lang="fr-FR" sz="1700" b="1" dirty="0">
                <a:cs typeface="Times New Roman" panose="02020603050405020304" pitchFamily="18" charset="0"/>
              </a:rPr>
              <a:t>:</a:t>
            </a:r>
          </a:p>
          <a:p>
            <a:pPr>
              <a:buFont typeface="Arial" panose="020B0604020202020204" pitchFamily="34" charset="0"/>
              <a:buChar char="•"/>
            </a:pPr>
            <a:r>
              <a:rPr lang="en-US" sz="1700" b="1" dirty="0">
                <a:cs typeface="Times New Roman" panose="02020603050405020304" pitchFamily="18" charset="0"/>
              </a:rPr>
              <a:t>Encryption is </a:t>
            </a:r>
            <a:r>
              <a:rPr lang="en-US" sz="1700" dirty="0">
                <a:cs typeface="Times New Roman" panose="02020603050405020304" pitchFamily="18" charset="0"/>
              </a:rPr>
              <a:t>applied to every frame sent between the UE and the BTS, ensuring that even if an attacker intercepts the frames, they will not be able to decrypt them without the correct session key</a:t>
            </a:r>
            <a:r>
              <a:rPr lang="fr-FR" sz="1700" dirty="0">
                <a:cs typeface="Times New Roman" panose="02020603050405020304" pitchFamily="18" charset="0"/>
              </a:rPr>
              <a:t>.[17]</a:t>
            </a:r>
          </a:p>
          <a:p>
            <a:endParaRPr lang="fr-FR" dirty="0"/>
          </a:p>
        </p:txBody>
      </p:sp>
      <p:sp>
        <p:nvSpPr>
          <p:cNvPr id="3" name="Espace réservé du numéro de diapositive 2">
            <a:extLst>
              <a:ext uri="{FF2B5EF4-FFF2-40B4-BE49-F238E27FC236}">
                <a16:creationId xmlns:a16="http://schemas.microsoft.com/office/drawing/2014/main" id="{98577CD4-FE98-24B5-AE4B-689409B0A1AF}"/>
              </a:ext>
            </a:extLst>
          </p:cNvPr>
          <p:cNvSpPr>
            <a:spLocks noGrp="1"/>
          </p:cNvSpPr>
          <p:nvPr>
            <p:ph type="sldNum" sz="quarter" idx="12"/>
          </p:nvPr>
        </p:nvSpPr>
        <p:spPr/>
        <p:txBody>
          <a:bodyPr/>
          <a:lstStyle/>
          <a:p>
            <a:pPr rtl="0"/>
            <a:fld id="{D57F1E4F-1CFF-5643-939E-217C01CDF565}" type="slidenum">
              <a:rPr lang="fr-FR" noProof="0" smtClean="0"/>
              <a:pPr rtl="0"/>
              <a:t>31</a:t>
            </a:fld>
            <a:endParaRPr lang="fr-FR" noProof="0"/>
          </a:p>
        </p:txBody>
      </p:sp>
    </p:spTree>
    <p:extLst>
      <p:ext uri="{BB962C8B-B14F-4D97-AF65-F5344CB8AC3E}">
        <p14:creationId xmlns:p14="http://schemas.microsoft.com/office/powerpoint/2010/main" val="2449885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1E0D10E-64FD-06A5-830B-1E7DB2CACF42}"/>
              </a:ext>
            </a:extLst>
          </p:cNvPr>
          <p:cNvPicPr>
            <a:picLocks noChangeAspect="1"/>
          </p:cNvPicPr>
          <p:nvPr/>
        </p:nvPicPr>
        <p:blipFill>
          <a:blip r:embed="rId2"/>
          <a:stretch>
            <a:fillRect/>
          </a:stretch>
        </p:blipFill>
        <p:spPr>
          <a:xfrm>
            <a:off x="4038600" y="1733021"/>
            <a:ext cx="8153400" cy="3611563"/>
          </a:xfrm>
          <a:prstGeom prst="rect">
            <a:avLst/>
          </a:prstGeom>
        </p:spPr>
      </p:pic>
      <p:sp>
        <p:nvSpPr>
          <p:cNvPr id="14" name="Titre 13">
            <a:extLst>
              <a:ext uri="{FF2B5EF4-FFF2-40B4-BE49-F238E27FC236}">
                <a16:creationId xmlns:a16="http://schemas.microsoft.com/office/drawing/2014/main" id="{222147A2-D58F-20F2-816B-0AF984181B5D}"/>
              </a:ext>
            </a:extLst>
          </p:cNvPr>
          <p:cNvSpPr>
            <a:spLocks noGrp="1"/>
          </p:cNvSpPr>
          <p:nvPr>
            <p:ph type="title"/>
          </p:nvPr>
        </p:nvSpPr>
        <p:spPr>
          <a:xfrm>
            <a:off x="520699" y="812800"/>
            <a:ext cx="3390901" cy="4940300"/>
          </a:xfrm>
        </p:spPr>
        <p:txBody>
          <a:bodyPr/>
          <a:lstStyle/>
          <a:p>
            <a:r>
              <a:rPr lang="en-US" sz="1600" b="1" dirty="0">
                <a:cs typeface="Times New Roman" panose="02020603050405020304" pitchFamily="18" charset="0"/>
              </a:rPr>
              <a:t>Confidentiality of the IMSI: </a:t>
            </a:r>
            <a:r>
              <a:rPr lang="en-US" sz="1600" dirty="0">
                <a:cs typeface="Times New Roman" panose="02020603050405020304" pitchFamily="18" charset="0"/>
              </a:rPr>
              <a:t>The IMSI is rarely used after the first exchange, and it is the TMSI that is used to protect the subscriber's identity.</a:t>
            </a:r>
            <a:br>
              <a:rPr lang="en-US" sz="1600" dirty="0">
                <a:cs typeface="Times New Roman" panose="02020603050405020304" pitchFamily="18" charset="0"/>
              </a:rPr>
            </a:br>
            <a:br>
              <a:rPr lang="en-US" sz="1600" dirty="0">
                <a:cs typeface="Times New Roman" panose="02020603050405020304" pitchFamily="18" charset="0"/>
              </a:rPr>
            </a:br>
            <a:r>
              <a:rPr lang="en-US" sz="1600" b="1" dirty="0">
                <a:cs typeface="Times New Roman" panose="02020603050405020304" pitchFamily="18" charset="0"/>
              </a:rPr>
              <a:t>Security of Communications: </a:t>
            </a:r>
            <a:r>
              <a:rPr lang="en-US" sz="1600" dirty="0">
                <a:cs typeface="Times New Roman" panose="02020603050405020304" pitchFamily="18" charset="0"/>
              </a:rPr>
              <a:t>Data encryption with the A5 algorithm and the use of a session key ensure the confidentiality of exchanges.</a:t>
            </a:r>
            <a:br>
              <a:rPr lang="en-US" sz="1600" dirty="0">
                <a:cs typeface="Times New Roman" panose="02020603050405020304" pitchFamily="18" charset="0"/>
              </a:rPr>
            </a:br>
            <a:br>
              <a:rPr lang="en-US" sz="1600" dirty="0">
                <a:cs typeface="Times New Roman" panose="02020603050405020304" pitchFamily="18" charset="0"/>
              </a:rPr>
            </a:br>
            <a:r>
              <a:rPr lang="en-US" sz="1600" b="1" dirty="0">
                <a:cs typeface="Times New Roman" panose="02020603050405020304" pitchFamily="18" charset="0"/>
              </a:rPr>
              <a:t>Protection Against Eavesdropping: </a:t>
            </a:r>
            <a:r>
              <a:rPr lang="en-US" sz="1600" dirty="0">
                <a:cs typeface="Times New Roman" panose="02020603050405020304" pitchFamily="18" charset="0"/>
              </a:rPr>
              <a:t>Even if an attacker listens to the traffic, they cannot determine the shared secret key (Ki) from RAND and SRES without a large number of attempts</a:t>
            </a:r>
            <a:r>
              <a:rPr lang="fr-FR" sz="1600" dirty="0">
                <a:cs typeface="Times New Roman" panose="02020603050405020304" pitchFamily="18" charset="0"/>
              </a:rPr>
              <a:t>.</a:t>
            </a:r>
            <a:r>
              <a:rPr lang="fr-FR" sz="900" dirty="0"/>
              <a:t> </a:t>
            </a:r>
            <a:r>
              <a:rPr lang="fr-FR" sz="1400" dirty="0"/>
              <a:t>[18] </a:t>
            </a:r>
            <a:endParaRPr lang="fr-FR" sz="1400" dirty="0">
              <a:cs typeface="Times New Roman" panose="02020603050405020304" pitchFamily="18" charset="0"/>
            </a:endParaRPr>
          </a:p>
        </p:txBody>
      </p:sp>
      <p:sp>
        <p:nvSpPr>
          <p:cNvPr id="15" name="Espace réservé du texte 14">
            <a:extLst>
              <a:ext uri="{FF2B5EF4-FFF2-40B4-BE49-F238E27FC236}">
                <a16:creationId xmlns:a16="http://schemas.microsoft.com/office/drawing/2014/main" id="{C807D398-1982-B4CF-A555-B3C5B9079676}"/>
              </a:ext>
            </a:extLst>
          </p:cNvPr>
          <p:cNvSpPr>
            <a:spLocks noGrp="1"/>
          </p:cNvSpPr>
          <p:nvPr>
            <p:ph type="body" idx="1"/>
          </p:nvPr>
        </p:nvSpPr>
        <p:spPr>
          <a:xfrm>
            <a:off x="10921459" y="-560857"/>
            <a:ext cx="508541" cy="45719"/>
          </a:xfrm>
        </p:spPr>
        <p:txBody>
          <a:bodyPr>
            <a:normAutofit fontScale="25000" lnSpcReduction="20000"/>
          </a:bodyPr>
          <a:lstStyle/>
          <a:p>
            <a:endParaRPr lang="fr-FR" dirty="0"/>
          </a:p>
        </p:txBody>
      </p:sp>
      <p:sp>
        <p:nvSpPr>
          <p:cNvPr id="2" name="Espace réservé du numéro de diapositive 1">
            <a:extLst>
              <a:ext uri="{FF2B5EF4-FFF2-40B4-BE49-F238E27FC236}">
                <a16:creationId xmlns:a16="http://schemas.microsoft.com/office/drawing/2014/main" id="{B3E2832B-ABDE-EF13-961A-258D6E60FC80}"/>
              </a:ext>
            </a:extLst>
          </p:cNvPr>
          <p:cNvSpPr>
            <a:spLocks noGrp="1"/>
          </p:cNvSpPr>
          <p:nvPr>
            <p:ph type="sldNum" sz="quarter" idx="12"/>
          </p:nvPr>
        </p:nvSpPr>
        <p:spPr/>
        <p:txBody>
          <a:bodyPr/>
          <a:lstStyle/>
          <a:p>
            <a:pPr rtl="0"/>
            <a:fld id="{D57F1E4F-1CFF-5643-939E-217C01CDF565}" type="slidenum">
              <a:rPr lang="fr-FR" noProof="0" smtClean="0"/>
              <a:pPr rtl="0"/>
              <a:t>32</a:t>
            </a:fld>
            <a:endParaRPr lang="fr-FR" noProof="0"/>
          </a:p>
        </p:txBody>
      </p:sp>
      <p:sp>
        <p:nvSpPr>
          <p:cNvPr id="4" name="ZoneTexte 3">
            <a:extLst>
              <a:ext uri="{FF2B5EF4-FFF2-40B4-BE49-F238E27FC236}">
                <a16:creationId xmlns:a16="http://schemas.microsoft.com/office/drawing/2014/main" id="{AE84FF0E-3698-F03B-BD3E-CAF638DF9664}"/>
              </a:ext>
            </a:extLst>
          </p:cNvPr>
          <p:cNvSpPr txBox="1"/>
          <p:nvPr/>
        </p:nvSpPr>
        <p:spPr>
          <a:xfrm>
            <a:off x="6731230" y="5568434"/>
            <a:ext cx="6097384" cy="369332"/>
          </a:xfrm>
          <a:prstGeom prst="rect">
            <a:avLst/>
          </a:prstGeom>
          <a:noFill/>
        </p:spPr>
        <p:txBody>
          <a:bodyPr wrap="square">
            <a:spAutoFit/>
          </a:bodyPr>
          <a:lstStyle/>
          <a:p>
            <a:r>
              <a:rPr lang="fr-FR" dirty="0"/>
              <a:t>Figure. GSM </a:t>
            </a:r>
            <a:r>
              <a:rPr lang="fr-FR" dirty="0" err="1"/>
              <a:t>Authentication</a:t>
            </a:r>
            <a:r>
              <a:rPr lang="fr-FR" dirty="0"/>
              <a:t>[19]</a:t>
            </a:r>
          </a:p>
        </p:txBody>
      </p:sp>
    </p:spTree>
    <p:extLst>
      <p:ext uri="{BB962C8B-B14F-4D97-AF65-F5344CB8AC3E}">
        <p14:creationId xmlns:p14="http://schemas.microsoft.com/office/powerpoint/2010/main" val="1190114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967656-B47A-8C8B-CC5E-42CFE362F5C2}"/>
              </a:ext>
            </a:extLst>
          </p:cNvPr>
          <p:cNvSpPr>
            <a:spLocks noGrp="1"/>
          </p:cNvSpPr>
          <p:nvPr>
            <p:ph type="title"/>
          </p:nvPr>
        </p:nvSpPr>
        <p:spPr>
          <a:xfrm>
            <a:off x="1154954" y="973668"/>
            <a:ext cx="10520490" cy="706964"/>
          </a:xfrm>
        </p:spPr>
        <p:txBody>
          <a:bodyPr/>
          <a:lstStyle/>
          <a:p>
            <a:r>
              <a:rPr lang="en-US" sz="3200" dirty="0">
                <a:cs typeface="Times New Roman" panose="02020603050405020304" pitchFamily="18" charset="0"/>
              </a:rPr>
              <a:t>The difference between SIM and USIM ( </a:t>
            </a:r>
            <a:r>
              <a:rPr lang="en-US" sz="3200" dirty="0" err="1">
                <a:cs typeface="Times New Roman" panose="02020603050405020304" pitchFamily="18" charset="0"/>
              </a:rPr>
              <a:t>MIlenage</a:t>
            </a:r>
            <a:r>
              <a:rPr lang="en-US" sz="3200" dirty="0">
                <a:cs typeface="Times New Roman" panose="02020603050405020304" pitchFamily="18" charset="0"/>
              </a:rPr>
              <a:t>: 3GPP)</a:t>
            </a:r>
            <a:endParaRPr lang="fr-FR" sz="3200" dirty="0">
              <a:cs typeface="Times New Roman" panose="02020603050405020304" pitchFamily="18" charset="0"/>
            </a:endParaRPr>
          </a:p>
        </p:txBody>
      </p:sp>
      <p:pic>
        <p:nvPicPr>
          <p:cNvPr id="4" name="Espace réservé du contenu 3">
            <a:extLst>
              <a:ext uri="{FF2B5EF4-FFF2-40B4-BE49-F238E27FC236}">
                <a16:creationId xmlns:a16="http://schemas.microsoft.com/office/drawing/2014/main" id="{BDDA4DBF-DA02-1EA8-26BA-2A023611C8AF}"/>
              </a:ext>
            </a:extLst>
          </p:cNvPr>
          <p:cNvPicPr>
            <a:picLocks noGrp="1" noChangeAspect="1"/>
          </p:cNvPicPr>
          <p:nvPr>
            <p:ph idx="1"/>
          </p:nvPr>
        </p:nvPicPr>
        <p:blipFill>
          <a:blip r:embed="rId2"/>
          <a:stretch>
            <a:fillRect/>
          </a:stretch>
        </p:blipFill>
        <p:spPr>
          <a:xfrm>
            <a:off x="6028623" y="2277009"/>
            <a:ext cx="6096000" cy="2952750"/>
          </a:xfrm>
          <a:prstGeom prst="rect">
            <a:avLst/>
          </a:prstGeom>
        </p:spPr>
      </p:pic>
      <p:graphicFrame>
        <p:nvGraphicFramePr>
          <p:cNvPr id="5" name="Tableau 4">
            <a:extLst>
              <a:ext uri="{FF2B5EF4-FFF2-40B4-BE49-F238E27FC236}">
                <a16:creationId xmlns:a16="http://schemas.microsoft.com/office/drawing/2014/main" id="{64E6E87C-0468-790C-F7B0-F8B09713C59E}"/>
              </a:ext>
            </a:extLst>
          </p:cNvPr>
          <p:cNvGraphicFramePr>
            <a:graphicFrameLocks noGrp="1"/>
          </p:cNvGraphicFramePr>
          <p:nvPr>
            <p:extLst>
              <p:ext uri="{D42A27DB-BD31-4B8C-83A1-F6EECF244321}">
                <p14:modId xmlns:p14="http://schemas.microsoft.com/office/powerpoint/2010/main" val="142721178"/>
              </p:ext>
            </p:extLst>
          </p:nvPr>
        </p:nvGraphicFramePr>
        <p:xfrm>
          <a:off x="0" y="2819563"/>
          <a:ext cx="6028623" cy="3935168"/>
        </p:xfrm>
        <a:graphic>
          <a:graphicData uri="http://schemas.openxmlformats.org/drawingml/2006/table">
            <a:tbl>
              <a:tblPr firstRow="1" bandRow="1">
                <a:tableStyleId>{5C22544A-7EE6-4342-B048-85BDC9FD1C3A}</a:tableStyleId>
              </a:tblPr>
              <a:tblGrid>
                <a:gridCol w="2009541">
                  <a:extLst>
                    <a:ext uri="{9D8B030D-6E8A-4147-A177-3AD203B41FA5}">
                      <a16:colId xmlns:a16="http://schemas.microsoft.com/office/drawing/2014/main" val="133396785"/>
                    </a:ext>
                  </a:extLst>
                </a:gridCol>
                <a:gridCol w="2009541">
                  <a:extLst>
                    <a:ext uri="{9D8B030D-6E8A-4147-A177-3AD203B41FA5}">
                      <a16:colId xmlns:a16="http://schemas.microsoft.com/office/drawing/2014/main" val="200771687"/>
                    </a:ext>
                  </a:extLst>
                </a:gridCol>
                <a:gridCol w="2009541">
                  <a:extLst>
                    <a:ext uri="{9D8B030D-6E8A-4147-A177-3AD203B41FA5}">
                      <a16:colId xmlns:a16="http://schemas.microsoft.com/office/drawing/2014/main" val="1014347317"/>
                    </a:ext>
                  </a:extLst>
                </a:gridCol>
              </a:tblGrid>
              <a:tr h="312826">
                <a:tc>
                  <a:txBody>
                    <a:bodyPr/>
                    <a:lstStyle/>
                    <a:p>
                      <a:r>
                        <a:rPr lang="fr-FR" sz="1400" b="1" dirty="0">
                          <a:effectLst/>
                          <a:latin typeface="+mn-lt"/>
                          <a:cs typeface="Times New Roman" panose="02020603050405020304" pitchFamily="18" charset="0"/>
                        </a:rPr>
                        <a:t>Caractéristique</a:t>
                      </a:r>
                      <a:endParaRPr lang="fr-FR" sz="1400" dirty="0">
                        <a:latin typeface="+mn-lt"/>
                        <a:cs typeface="Times New Roman" panose="02020603050405020304" pitchFamily="18" charset="0"/>
                      </a:endParaRPr>
                    </a:p>
                  </a:txBody>
                  <a:tcPr/>
                </a:tc>
                <a:tc>
                  <a:txBody>
                    <a:bodyPr/>
                    <a:lstStyle/>
                    <a:p>
                      <a:r>
                        <a:rPr lang="fr-FR" sz="1400" dirty="0">
                          <a:latin typeface="+mn-lt"/>
                          <a:cs typeface="Times New Roman" panose="02020603050405020304" pitchFamily="18" charset="0"/>
                        </a:rPr>
                        <a:t>SIM</a:t>
                      </a:r>
                    </a:p>
                  </a:txBody>
                  <a:tcPr/>
                </a:tc>
                <a:tc>
                  <a:txBody>
                    <a:bodyPr/>
                    <a:lstStyle/>
                    <a:p>
                      <a:r>
                        <a:rPr lang="fr-FR" sz="1400" dirty="0">
                          <a:latin typeface="+mn-lt"/>
                          <a:cs typeface="Times New Roman" panose="02020603050405020304" pitchFamily="18" charset="0"/>
                        </a:rPr>
                        <a:t>USIM</a:t>
                      </a:r>
                    </a:p>
                  </a:txBody>
                  <a:tcPr/>
                </a:tc>
                <a:extLst>
                  <a:ext uri="{0D108BD9-81ED-4DB2-BD59-A6C34878D82A}">
                    <a16:rowId xmlns:a16="http://schemas.microsoft.com/office/drawing/2014/main" val="3759832830"/>
                  </a:ext>
                </a:extLst>
              </a:tr>
              <a:tr h="462108">
                <a:tc>
                  <a:txBody>
                    <a:bodyPr/>
                    <a:lstStyle/>
                    <a:p>
                      <a:r>
                        <a:rPr lang="fr-FR" sz="1400" b="1" dirty="0">
                          <a:latin typeface="+mn-lt"/>
                          <a:cs typeface="Times New Roman" panose="02020603050405020304" pitchFamily="18" charset="0"/>
                        </a:rPr>
                        <a:t>Full Name</a:t>
                      </a:r>
                    </a:p>
                  </a:txBody>
                  <a:tcPr/>
                </a:tc>
                <a:tc>
                  <a:txBody>
                    <a:bodyPr/>
                    <a:lstStyle/>
                    <a:p>
                      <a:r>
                        <a:rPr lang="fr-FR" sz="1400" dirty="0" err="1">
                          <a:latin typeface="+mn-lt"/>
                          <a:cs typeface="Times New Roman" panose="02020603050405020304" pitchFamily="18" charset="0"/>
                        </a:rPr>
                        <a:t>Subscriber</a:t>
                      </a:r>
                      <a:r>
                        <a:rPr lang="fr-FR" sz="1400" dirty="0">
                          <a:latin typeface="+mn-lt"/>
                          <a:cs typeface="Times New Roman" panose="02020603050405020304" pitchFamily="18" charset="0"/>
                        </a:rPr>
                        <a:t> Identity Module</a:t>
                      </a:r>
                    </a:p>
                  </a:txBody>
                  <a:tcPr/>
                </a:tc>
                <a:tc>
                  <a:txBody>
                    <a:bodyPr/>
                    <a:lstStyle/>
                    <a:p>
                      <a:r>
                        <a:rPr lang="fr-FR" sz="1400" dirty="0">
                          <a:latin typeface="+mn-lt"/>
                          <a:cs typeface="Times New Roman" panose="02020603050405020304" pitchFamily="18" charset="0"/>
                        </a:rPr>
                        <a:t>Universal </a:t>
                      </a:r>
                      <a:r>
                        <a:rPr lang="fr-FR" sz="1400" dirty="0" err="1">
                          <a:latin typeface="+mn-lt"/>
                          <a:cs typeface="Times New Roman" panose="02020603050405020304" pitchFamily="18" charset="0"/>
                        </a:rPr>
                        <a:t>Subscriber</a:t>
                      </a:r>
                      <a:r>
                        <a:rPr lang="fr-FR" sz="1400" dirty="0">
                          <a:latin typeface="+mn-lt"/>
                          <a:cs typeface="Times New Roman" panose="02020603050405020304" pitchFamily="18" charset="0"/>
                        </a:rPr>
                        <a:t> Identity Module</a:t>
                      </a:r>
                    </a:p>
                  </a:txBody>
                  <a:tcPr/>
                </a:tc>
                <a:extLst>
                  <a:ext uri="{0D108BD9-81ED-4DB2-BD59-A6C34878D82A}">
                    <a16:rowId xmlns:a16="http://schemas.microsoft.com/office/drawing/2014/main" val="397695983"/>
                  </a:ext>
                </a:extLst>
              </a:tr>
              <a:tr h="315060">
                <a:tc>
                  <a:txBody>
                    <a:bodyPr/>
                    <a:lstStyle/>
                    <a:p>
                      <a:r>
                        <a:rPr lang="fr-FR" sz="1400" b="1" dirty="0"/>
                        <a:t>Usage</a:t>
                      </a:r>
                      <a:endParaRPr lang="fr-FR" sz="1400" b="1" dirty="0">
                        <a:latin typeface="+mn-lt"/>
                        <a:cs typeface="Times New Roman" panose="02020603050405020304" pitchFamily="18" charset="0"/>
                      </a:endParaRPr>
                    </a:p>
                  </a:txBody>
                  <a:tcPr anchor="ctr"/>
                </a:tc>
                <a:tc>
                  <a:txBody>
                    <a:bodyPr/>
                    <a:lstStyle/>
                    <a:p>
                      <a:r>
                        <a:rPr lang="fr-FR" sz="1400" b="1" dirty="0"/>
                        <a:t>2G and 3G Networks</a:t>
                      </a:r>
                      <a:endParaRPr lang="fr-FR" sz="1400" b="1" dirty="0">
                        <a:latin typeface="+mn-lt"/>
                        <a:cs typeface="Times New Roman" panose="02020603050405020304" pitchFamily="18" charset="0"/>
                      </a:endParaRPr>
                    </a:p>
                  </a:txBody>
                  <a:tcPr/>
                </a:tc>
                <a:tc>
                  <a:txBody>
                    <a:bodyPr/>
                    <a:lstStyle/>
                    <a:p>
                      <a:r>
                        <a:rPr lang="en-US" sz="1400" b="1" dirty="0"/>
                        <a:t>3G, 4G, and 5G Networks</a:t>
                      </a:r>
                      <a:endParaRPr lang="fr-FR" sz="1400" b="1" dirty="0">
                        <a:latin typeface="+mn-lt"/>
                        <a:cs typeface="Times New Roman" panose="02020603050405020304" pitchFamily="18" charset="0"/>
                      </a:endParaRPr>
                    </a:p>
                  </a:txBody>
                  <a:tcPr/>
                </a:tc>
                <a:extLst>
                  <a:ext uri="{0D108BD9-81ED-4DB2-BD59-A6C34878D82A}">
                    <a16:rowId xmlns:a16="http://schemas.microsoft.com/office/drawing/2014/main" val="983546488"/>
                  </a:ext>
                </a:extLst>
              </a:tr>
              <a:tr h="542104">
                <a:tc>
                  <a:txBody>
                    <a:bodyPr/>
                    <a:lstStyle/>
                    <a:p>
                      <a:r>
                        <a:rPr lang="fr-FR" sz="1400" b="1" dirty="0">
                          <a:effectLst/>
                          <a:latin typeface="+mn-lt"/>
                          <a:cs typeface="Times New Roman" panose="02020603050405020304" pitchFamily="18" charset="0"/>
                        </a:rPr>
                        <a:t>Security</a:t>
                      </a:r>
                      <a:endParaRPr lang="fr-FR" sz="1400" dirty="0">
                        <a:latin typeface="+mn-lt"/>
                        <a:cs typeface="Times New Roman" panose="02020603050405020304" pitchFamily="18" charset="0"/>
                      </a:endParaRPr>
                    </a:p>
                  </a:txBody>
                  <a:tcPr/>
                </a:tc>
                <a:tc>
                  <a:txBody>
                    <a:bodyPr/>
                    <a:lstStyle/>
                    <a:p>
                      <a:r>
                        <a:rPr lang="fr-FR" sz="1400" dirty="0"/>
                        <a:t>A3, A8, COMP128 </a:t>
                      </a:r>
                      <a:r>
                        <a:rPr lang="fr-FR" sz="1400" dirty="0" err="1"/>
                        <a:t>algorithms</a:t>
                      </a:r>
                      <a:endParaRPr lang="fr-FR" sz="1400" dirty="0">
                        <a:latin typeface="+mn-lt"/>
                        <a:cs typeface="Times New Roman" panose="02020603050405020304" pitchFamily="18" charset="0"/>
                      </a:endParaRPr>
                    </a:p>
                  </a:txBody>
                  <a:tcPr/>
                </a:tc>
                <a:tc>
                  <a:txBody>
                    <a:bodyPr/>
                    <a:lstStyle/>
                    <a:p>
                      <a:r>
                        <a:rPr lang="fr-FR" sz="1400"/>
                        <a:t>MILENAGE </a:t>
                      </a:r>
                      <a:r>
                        <a:rPr lang="fr-FR" sz="1400" dirty="0" err="1"/>
                        <a:t>algorithms</a:t>
                      </a:r>
                      <a:endParaRPr lang="fr-FR" sz="1400" dirty="0">
                        <a:latin typeface="+mn-lt"/>
                        <a:cs typeface="Times New Roman" panose="02020603050405020304" pitchFamily="18" charset="0"/>
                      </a:endParaRPr>
                    </a:p>
                  </a:txBody>
                  <a:tcPr/>
                </a:tc>
                <a:extLst>
                  <a:ext uri="{0D108BD9-81ED-4DB2-BD59-A6C34878D82A}">
                    <a16:rowId xmlns:a16="http://schemas.microsoft.com/office/drawing/2014/main" val="1970561677"/>
                  </a:ext>
                </a:extLst>
              </a:tr>
              <a:tr h="367518">
                <a:tc>
                  <a:txBody>
                    <a:bodyPr/>
                    <a:lstStyle/>
                    <a:p>
                      <a:r>
                        <a:rPr lang="fr-FR" sz="1400" b="1" dirty="0">
                          <a:effectLst/>
                          <a:latin typeface="+mn-lt"/>
                          <a:cs typeface="Times New Roman" panose="02020603050405020304" pitchFamily="18" charset="0"/>
                        </a:rPr>
                        <a:t>Storage </a:t>
                      </a:r>
                      <a:r>
                        <a:rPr lang="fr-FR" sz="1400" b="1" dirty="0" err="1">
                          <a:effectLst/>
                          <a:latin typeface="+mn-lt"/>
                          <a:cs typeface="Times New Roman" panose="02020603050405020304" pitchFamily="18" charset="0"/>
                        </a:rPr>
                        <a:t>capacity</a:t>
                      </a:r>
                      <a:endParaRPr lang="fr-FR" sz="1400" dirty="0">
                        <a:latin typeface="+mn-lt"/>
                        <a:cs typeface="Times New Roman" panose="02020603050405020304" pitchFamily="18" charset="0"/>
                      </a:endParaRPr>
                    </a:p>
                  </a:txBody>
                  <a:tcPr/>
                </a:tc>
                <a:tc>
                  <a:txBody>
                    <a:bodyPr/>
                    <a:lstStyle/>
                    <a:p>
                      <a:r>
                        <a:rPr lang="fr-FR" sz="1400" dirty="0">
                          <a:latin typeface="+mn-lt"/>
                          <a:cs typeface="Times New Roman" panose="02020603050405020304" pitchFamily="18" charset="0"/>
                        </a:rPr>
                        <a:t>Limited (32-64 Ko)</a:t>
                      </a:r>
                    </a:p>
                  </a:txBody>
                  <a:tcPr/>
                </a:tc>
                <a:tc>
                  <a:txBody>
                    <a:bodyPr/>
                    <a:lstStyle/>
                    <a:p>
                      <a:r>
                        <a:rPr lang="fr-FR" sz="1400" dirty="0">
                          <a:latin typeface="+mn-lt"/>
                          <a:cs typeface="Times New Roman" panose="02020603050405020304" pitchFamily="18" charset="0"/>
                        </a:rPr>
                        <a:t>Big(256 Ko)</a:t>
                      </a:r>
                    </a:p>
                  </a:txBody>
                  <a:tcPr/>
                </a:tc>
                <a:extLst>
                  <a:ext uri="{0D108BD9-81ED-4DB2-BD59-A6C34878D82A}">
                    <a16:rowId xmlns:a16="http://schemas.microsoft.com/office/drawing/2014/main" val="3535127247"/>
                  </a:ext>
                </a:extLst>
              </a:tr>
              <a:tr h="546861">
                <a:tc>
                  <a:txBody>
                    <a:bodyPr/>
                    <a:lstStyle/>
                    <a:p>
                      <a:r>
                        <a:rPr lang="fr-FR" sz="1400" b="1" dirty="0">
                          <a:effectLst/>
                          <a:latin typeface="+mn-lt"/>
                          <a:cs typeface="Times New Roman" panose="02020603050405020304" pitchFamily="18" charset="0"/>
                        </a:rPr>
                        <a:t>Applications</a:t>
                      </a:r>
                      <a:endParaRPr lang="fr-FR" sz="1400" dirty="0">
                        <a:latin typeface="+mn-lt"/>
                        <a:cs typeface="Times New Roman" panose="02020603050405020304" pitchFamily="18" charset="0"/>
                      </a:endParaRPr>
                    </a:p>
                  </a:txBody>
                  <a:tcPr/>
                </a:tc>
                <a:tc>
                  <a:txBody>
                    <a:bodyPr/>
                    <a:lstStyle/>
                    <a:p>
                      <a:r>
                        <a:rPr lang="fr-FR" sz="1400" dirty="0">
                          <a:latin typeface="+mn-lt"/>
                          <a:cs typeface="Times New Roman" panose="02020603050405020304" pitchFamily="18" charset="0"/>
                        </a:rPr>
                        <a:t>Basic mobile </a:t>
                      </a:r>
                      <a:r>
                        <a:rPr lang="fr-FR" sz="1400" dirty="0" err="1">
                          <a:latin typeface="+mn-lt"/>
                          <a:cs typeface="Times New Roman" panose="02020603050405020304" pitchFamily="18" charset="0"/>
                        </a:rPr>
                        <a:t>functions</a:t>
                      </a:r>
                      <a:endParaRPr lang="fr-FR" sz="1400" dirty="0">
                        <a:latin typeface="+mn-lt"/>
                        <a:cs typeface="Times New Roman" panose="02020603050405020304" pitchFamily="18" charset="0"/>
                      </a:endParaRPr>
                    </a:p>
                  </a:txBody>
                  <a:tcPr/>
                </a:tc>
                <a:tc>
                  <a:txBody>
                    <a:bodyPr/>
                    <a:lstStyle/>
                    <a:p>
                      <a:r>
                        <a:rPr lang="en-US" sz="1400" dirty="0">
                          <a:latin typeface="+mn-lt"/>
                          <a:cs typeface="Times New Roman" panose="02020603050405020304" pitchFamily="18" charset="0"/>
                        </a:rPr>
                        <a:t>Advanced applications (mobile payment, videoconferencing)</a:t>
                      </a:r>
                      <a:endParaRPr lang="fr-FR" sz="1400" dirty="0">
                        <a:latin typeface="+mn-lt"/>
                        <a:cs typeface="Times New Roman" panose="02020603050405020304" pitchFamily="18" charset="0"/>
                      </a:endParaRPr>
                    </a:p>
                  </a:txBody>
                  <a:tcPr/>
                </a:tc>
                <a:extLst>
                  <a:ext uri="{0D108BD9-81ED-4DB2-BD59-A6C34878D82A}">
                    <a16:rowId xmlns:a16="http://schemas.microsoft.com/office/drawing/2014/main" val="1690814079"/>
                  </a:ext>
                </a:extLst>
              </a:tr>
              <a:tr h="722721">
                <a:tc>
                  <a:txBody>
                    <a:bodyPr/>
                    <a:lstStyle/>
                    <a:p>
                      <a:r>
                        <a:rPr lang="fr-FR" sz="1400" b="1" dirty="0">
                          <a:effectLst/>
                          <a:latin typeface="+mn-lt"/>
                          <a:cs typeface="Times New Roman" panose="02020603050405020304" pitchFamily="18" charset="0"/>
                        </a:rPr>
                        <a:t>Compatibility</a:t>
                      </a:r>
                      <a:endParaRPr lang="fr-FR" sz="1400" dirty="0">
                        <a:latin typeface="+mn-lt"/>
                        <a:cs typeface="Times New Roman" panose="02020603050405020304" pitchFamily="18" charset="0"/>
                      </a:endParaRPr>
                    </a:p>
                  </a:txBody>
                  <a:tcPr/>
                </a:tc>
                <a:tc>
                  <a:txBody>
                    <a:bodyPr/>
                    <a:lstStyle/>
                    <a:p>
                      <a:r>
                        <a:rPr lang="en-US" sz="1400" dirty="0">
                          <a:latin typeface="+mn-lt"/>
                          <a:cs typeface="Times New Roman" panose="02020603050405020304" pitchFamily="18" charset="0"/>
                        </a:rPr>
                        <a:t>Compatible with 2G and 3G devices</a:t>
                      </a:r>
                      <a:endParaRPr lang="fr-FR" sz="1400" dirty="0">
                        <a:latin typeface="+mn-lt"/>
                        <a:cs typeface="Times New Roman" panose="02020603050405020304" pitchFamily="18" charset="0"/>
                      </a:endParaRPr>
                    </a:p>
                  </a:txBody>
                  <a:tcPr/>
                </a:tc>
                <a:tc>
                  <a:txBody>
                    <a:bodyPr/>
                    <a:lstStyle/>
                    <a:p>
                      <a:r>
                        <a:rPr lang="en-US" sz="1400" dirty="0">
                          <a:latin typeface="+mn-lt"/>
                          <a:cs typeface="Times New Roman" panose="02020603050405020304" pitchFamily="18" charset="0"/>
                        </a:rPr>
                        <a:t>Compatible with 2G, 3G, 4G and 5G devices</a:t>
                      </a:r>
                      <a:endParaRPr lang="fr-FR" sz="1400" dirty="0">
                        <a:latin typeface="+mn-lt"/>
                        <a:cs typeface="Times New Roman" panose="02020603050405020304" pitchFamily="18" charset="0"/>
                      </a:endParaRPr>
                    </a:p>
                  </a:txBody>
                  <a:tcPr/>
                </a:tc>
                <a:extLst>
                  <a:ext uri="{0D108BD9-81ED-4DB2-BD59-A6C34878D82A}">
                    <a16:rowId xmlns:a16="http://schemas.microsoft.com/office/drawing/2014/main" val="3905649911"/>
                  </a:ext>
                </a:extLst>
              </a:tr>
            </a:tbl>
          </a:graphicData>
        </a:graphic>
      </p:graphicFrame>
      <p:sp>
        <p:nvSpPr>
          <p:cNvPr id="3" name="ZoneTexte 2">
            <a:extLst>
              <a:ext uri="{FF2B5EF4-FFF2-40B4-BE49-F238E27FC236}">
                <a16:creationId xmlns:a16="http://schemas.microsoft.com/office/drawing/2014/main" id="{77244BE6-92C9-0BFB-FE0B-EB0EC52498C4}"/>
              </a:ext>
            </a:extLst>
          </p:cNvPr>
          <p:cNvSpPr txBox="1"/>
          <p:nvPr/>
        </p:nvSpPr>
        <p:spPr>
          <a:xfrm>
            <a:off x="7238159" y="5576555"/>
            <a:ext cx="5448822" cy="307777"/>
          </a:xfrm>
          <a:prstGeom prst="rect">
            <a:avLst/>
          </a:prstGeom>
          <a:noFill/>
        </p:spPr>
        <p:txBody>
          <a:bodyPr wrap="square" rtlCol="0">
            <a:spAutoFit/>
          </a:bodyPr>
          <a:lstStyle/>
          <a:p>
            <a:r>
              <a:rPr lang="fr-FR" sz="1400" dirty="0"/>
              <a:t>[20]</a:t>
            </a:r>
          </a:p>
        </p:txBody>
      </p:sp>
      <p:sp>
        <p:nvSpPr>
          <p:cNvPr id="6" name="Espace réservé du numéro de diapositive 5">
            <a:extLst>
              <a:ext uri="{FF2B5EF4-FFF2-40B4-BE49-F238E27FC236}">
                <a16:creationId xmlns:a16="http://schemas.microsoft.com/office/drawing/2014/main" id="{B799100A-8907-87D1-F3B8-45D3A23FC570}"/>
              </a:ext>
            </a:extLst>
          </p:cNvPr>
          <p:cNvSpPr>
            <a:spLocks noGrp="1"/>
          </p:cNvSpPr>
          <p:nvPr>
            <p:ph type="sldNum" sz="quarter" idx="12"/>
          </p:nvPr>
        </p:nvSpPr>
        <p:spPr/>
        <p:txBody>
          <a:bodyPr/>
          <a:lstStyle/>
          <a:p>
            <a:pPr rtl="0"/>
            <a:fld id="{D57F1E4F-1CFF-5643-939E-217C01CDF565}" type="slidenum">
              <a:rPr lang="fr-FR" noProof="0" smtClean="0"/>
              <a:pPr rtl="0"/>
              <a:t>33</a:t>
            </a:fld>
            <a:endParaRPr lang="fr-FR" noProof="0"/>
          </a:p>
        </p:txBody>
      </p:sp>
    </p:spTree>
    <p:extLst>
      <p:ext uri="{BB962C8B-B14F-4D97-AF65-F5344CB8AC3E}">
        <p14:creationId xmlns:p14="http://schemas.microsoft.com/office/powerpoint/2010/main" val="18681750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ACDE9-6AA6-00D5-C452-5A346E4EA64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262D720-379A-3D05-5EEF-9D94F4CA4836}"/>
              </a:ext>
            </a:extLst>
          </p:cNvPr>
          <p:cNvSpPr>
            <a:spLocks noGrp="1"/>
          </p:cNvSpPr>
          <p:nvPr>
            <p:ph type="title"/>
          </p:nvPr>
        </p:nvSpPr>
        <p:spPr/>
        <p:txBody>
          <a:bodyPr/>
          <a:lstStyle/>
          <a:p>
            <a:r>
              <a:rPr lang="en-US" sz="2800" dirty="0">
                <a:cs typeface="Times New Roman" panose="02020603050405020304" pitchFamily="18" charset="0"/>
              </a:rPr>
              <a:t>The difference between SIM and USIM ( </a:t>
            </a:r>
            <a:r>
              <a:rPr lang="en-US" sz="2800" dirty="0" err="1">
                <a:cs typeface="Times New Roman" panose="02020603050405020304" pitchFamily="18" charset="0"/>
              </a:rPr>
              <a:t>MIlenage</a:t>
            </a:r>
            <a:r>
              <a:rPr lang="en-US" sz="2800" dirty="0">
                <a:cs typeface="Times New Roman" panose="02020603050405020304" pitchFamily="18" charset="0"/>
              </a:rPr>
              <a:t>: 3GPP)</a:t>
            </a:r>
            <a:endParaRPr lang="fr-FR" sz="2800" dirty="0">
              <a:latin typeface="Times New Roman" panose="02020603050405020304" pitchFamily="18" charset="0"/>
              <a:cs typeface="Times New Roman" panose="02020603050405020304" pitchFamily="18" charset="0"/>
            </a:endParaRPr>
          </a:p>
        </p:txBody>
      </p:sp>
      <p:sp>
        <p:nvSpPr>
          <p:cNvPr id="5" name="Espace réservé du contenu 4">
            <a:extLst>
              <a:ext uri="{FF2B5EF4-FFF2-40B4-BE49-F238E27FC236}">
                <a16:creationId xmlns:a16="http://schemas.microsoft.com/office/drawing/2014/main" id="{CB9C151D-CF11-05D9-D348-C2B11BD3A1B0}"/>
              </a:ext>
            </a:extLst>
          </p:cNvPr>
          <p:cNvSpPr>
            <a:spLocks noGrp="1"/>
          </p:cNvSpPr>
          <p:nvPr>
            <p:ph idx="1"/>
          </p:nvPr>
        </p:nvSpPr>
        <p:spPr>
          <a:xfrm>
            <a:off x="0" y="2199373"/>
            <a:ext cx="11163869" cy="3873881"/>
          </a:xfrm>
        </p:spPr>
        <p:txBody>
          <a:bodyPr>
            <a:noAutofit/>
          </a:bodyPr>
          <a:lstStyle/>
          <a:p>
            <a:r>
              <a:rPr lang="en-US" sz="1100" b="1" dirty="0"/>
              <a:t>MILENAGE</a:t>
            </a:r>
            <a:r>
              <a:rPr lang="en-US" sz="1100" dirty="0"/>
              <a:t> is a set of algorithms used in 3G, 4G, and 5G networks for authentication and key generation, based on AES (Advanced Encryption Standard).</a:t>
            </a:r>
          </a:p>
          <a:p>
            <a:r>
              <a:rPr lang="en-US" sz="1100" b="1" dirty="0"/>
              <a:t>MILENAGE: Authentication and Key Generation Algorithms</a:t>
            </a:r>
            <a:endParaRPr lang="en-US" sz="1100" dirty="0"/>
          </a:p>
          <a:p>
            <a:r>
              <a:rPr lang="en-US" sz="1100" b="1" dirty="0"/>
              <a:t>Operation:</a:t>
            </a:r>
            <a:endParaRPr lang="en-US" sz="1100" dirty="0"/>
          </a:p>
          <a:p>
            <a:pPr>
              <a:buFont typeface="Arial" panose="020B0604020202020204" pitchFamily="34" charset="0"/>
              <a:buChar char="•"/>
            </a:pPr>
            <a:r>
              <a:rPr lang="en-US" sz="1100" b="1" dirty="0"/>
              <a:t>f1 and f1</a:t>
            </a:r>
            <a:r>
              <a:rPr lang="en-US" sz="1100" dirty="0"/>
              <a:t>: Generate an authentication code (MAC) from </a:t>
            </a:r>
            <a:r>
              <a:rPr lang="en-US" sz="1100" b="1" dirty="0"/>
              <a:t>RAND</a:t>
            </a:r>
            <a:r>
              <a:rPr lang="en-US" sz="1100" dirty="0"/>
              <a:t> and the secret key (</a:t>
            </a:r>
            <a:r>
              <a:rPr lang="en-US" sz="1100" b="1" dirty="0"/>
              <a:t>K</a:t>
            </a:r>
            <a:r>
              <a:rPr lang="en-US" sz="1100" dirty="0"/>
              <a:t>).</a:t>
            </a:r>
          </a:p>
          <a:p>
            <a:pPr>
              <a:buFont typeface="Arial" panose="020B0604020202020204" pitchFamily="34" charset="0"/>
              <a:buChar char="•"/>
            </a:pPr>
            <a:r>
              <a:rPr lang="en-US" sz="1100" b="1" dirty="0"/>
              <a:t>f2</a:t>
            </a:r>
            <a:r>
              <a:rPr lang="en-US" sz="1100" dirty="0"/>
              <a:t>: Generates the authentication response (</a:t>
            </a:r>
            <a:r>
              <a:rPr lang="en-US" sz="1100" b="1" dirty="0"/>
              <a:t>RES</a:t>
            </a:r>
            <a:r>
              <a:rPr lang="en-US" sz="1100" dirty="0"/>
              <a:t>).</a:t>
            </a:r>
          </a:p>
          <a:p>
            <a:pPr>
              <a:buFont typeface="Arial" panose="020B0604020202020204" pitchFamily="34" charset="0"/>
              <a:buChar char="•"/>
            </a:pPr>
            <a:r>
              <a:rPr lang="en-US" sz="1100" b="1" dirty="0"/>
              <a:t>f3</a:t>
            </a:r>
            <a:r>
              <a:rPr lang="en-US" sz="1100" dirty="0"/>
              <a:t>: Generates the encryption key (</a:t>
            </a:r>
            <a:r>
              <a:rPr lang="en-US" sz="1100" b="1" dirty="0"/>
              <a:t>CK</a:t>
            </a:r>
            <a:r>
              <a:rPr lang="en-US" sz="1100" dirty="0"/>
              <a:t>).</a:t>
            </a:r>
          </a:p>
          <a:p>
            <a:pPr>
              <a:buFont typeface="Arial" panose="020B0604020202020204" pitchFamily="34" charset="0"/>
              <a:buChar char="•"/>
            </a:pPr>
            <a:r>
              <a:rPr lang="en-US" sz="1100" b="1" dirty="0"/>
              <a:t>f4</a:t>
            </a:r>
            <a:r>
              <a:rPr lang="en-US" sz="1100" dirty="0"/>
              <a:t>: Generates the integrity key (</a:t>
            </a:r>
            <a:r>
              <a:rPr lang="en-US" sz="1100" b="1" dirty="0"/>
              <a:t>IK</a:t>
            </a:r>
            <a:r>
              <a:rPr lang="en-US" sz="1100" dirty="0"/>
              <a:t>).</a:t>
            </a:r>
          </a:p>
          <a:p>
            <a:pPr>
              <a:buFont typeface="Arial" panose="020B0604020202020204" pitchFamily="34" charset="0"/>
              <a:buChar char="•"/>
            </a:pPr>
            <a:r>
              <a:rPr lang="en-US" sz="1100" b="1" dirty="0"/>
              <a:t>f5 and f5</a:t>
            </a:r>
            <a:r>
              <a:rPr lang="en-US" sz="1100" dirty="0"/>
              <a:t>: Generate the anonymization key (</a:t>
            </a:r>
            <a:r>
              <a:rPr lang="en-US" sz="1100" b="1" dirty="0"/>
              <a:t>AK</a:t>
            </a:r>
            <a:r>
              <a:rPr lang="en-US" sz="1100" dirty="0"/>
              <a:t>).</a:t>
            </a:r>
          </a:p>
          <a:p>
            <a:r>
              <a:rPr lang="en-US" sz="1100" b="1" dirty="0"/>
              <a:t>Authentication Process:</a:t>
            </a:r>
            <a:endParaRPr lang="en-US" sz="1100" dirty="0"/>
          </a:p>
          <a:p>
            <a:pPr>
              <a:buFont typeface="+mj-lt"/>
              <a:buAutoNum type="arabicPeriod"/>
            </a:pPr>
            <a:r>
              <a:rPr lang="en-US" sz="1100" dirty="0"/>
              <a:t>The network generates a random number (</a:t>
            </a:r>
            <a:r>
              <a:rPr lang="en-US" sz="1100" b="1" dirty="0"/>
              <a:t>RAND</a:t>
            </a:r>
            <a:r>
              <a:rPr lang="en-US" sz="1100" dirty="0"/>
              <a:t>) and sends it to the </a:t>
            </a:r>
            <a:r>
              <a:rPr lang="en-US" sz="1100" b="1" dirty="0"/>
              <a:t>UE</a:t>
            </a:r>
            <a:r>
              <a:rPr lang="en-US" sz="1100" dirty="0"/>
              <a:t>.</a:t>
            </a:r>
          </a:p>
          <a:p>
            <a:pPr>
              <a:buFont typeface="+mj-lt"/>
              <a:buAutoNum type="arabicPeriod"/>
            </a:pPr>
            <a:r>
              <a:rPr lang="en-US" sz="1100" dirty="0"/>
              <a:t>The </a:t>
            </a:r>
            <a:r>
              <a:rPr lang="en-US" sz="1100" b="1" dirty="0"/>
              <a:t>UE</a:t>
            </a:r>
            <a:r>
              <a:rPr lang="en-US" sz="1100" dirty="0"/>
              <a:t> uses </a:t>
            </a:r>
            <a:r>
              <a:rPr lang="en-US" sz="1100" b="1" dirty="0"/>
              <a:t>MILENAGE</a:t>
            </a:r>
            <a:r>
              <a:rPr lang="en-US" sz="1100" dirty="0"/>
              <a:t> to calculate </a:t>
            </a:r>
            <a:r>
              <a:rPr lang="en-US" sz="1100" b="1" dirty="0"/>
              <a:t>MAC</a:t>
            </a:r>
            <a:r>
              <a:rPr lang="en-US" sz="1100" dirty="0"/>
              <a:t>, </a:t>
            </a:r>
            <a:r>
              <a:rPr lang="en-US" sz="1100" b="1" dirty="0"/>
              <a:t>RES</a:t>
            </a:r>
            <a:r>
              <a:rPr lang="en-US" sz="1100" dirty="0"/>
              <a:t>, </a:t>
            </a:r>
            <a:r>
              <a:rPr lang="en-US" sz="1100" b="1" dirty="0"/>
              <a:t>CK</a:t>
            </a:r>
            <a:r>
              <a:rPr lang="en-US" sz="1100" dirty="0"/>
              <a:t>, </a:t>
            </a:r>
            <a:r>
              <a:rPr lang="en-US" sz="1100" b="1" dirty="0"/>
              <a:t>IK</a:t>
            </a:r>
            <a:r>
              <a:rPr lang="en-US" sz="1100" dirty="0"/>
              <a:t>, and </a:t>
            </a:r>
            <a:r>
              <a:rPr lang="en-US" sz="1100" b="1" dirty="0"/>
              <a:t>AK</a:t>
            </a:r>
            <a:r>
              <a:rPr lang="en-US" sz="1100" dirty="0"/>
              <a:t> from </a:t>
            </a:r>
            <a:r>
              <a:rPr lang="en-US" sz="1100" b="1" dirty="0"/>
              <a:t>RAND</a:t>
            </a:r>
            <a:r>
              <a:rPr lang="en-US" sz="1100" dirty="0"/>
              <a:t> and </a:t>
            </a:r>
            <a:r>
              <a:rPr lang="en-US" sz="1100" b="1" dirty="0"/>
              <a:t>K</a:t>
            </a:r>
            <a:r>
              <a:rPr lang="en-US" sz="1100" dirty="0"/>
              <a:t>.</a:t>
            </a:r>
          </a:p>
          <a:p>
            <a:pPr>
              <a:buFont typeface="+mj-lt"/>
              <a:buAutoNum type="arabicPeriod"/>
            </a:pPr>
            <a:r>
              <a:rPr lang="en-US" sz="1100" dirty="0"/>
              <a:t>The </a:t>
            </a:r>
            <a:r>
              <a:rPr lang="en-US" sz="1100" b="1" dirty="0"/>
              <a:t>UE</a:t>
            </a:r>
            <a:r>
              <a:rPr lang="en-US" sz="1100" dirty="0"/>
              <a:t> sends the response (</a:t>
            </a:r>
            <a:r>
              <a:rPr lang="en-US" sz="1100" b="1" dirty="0"/>
              <a:t>RES</a:t>
            </a:r>
            <a:r>
              <a:rPr lang="en-US" sz="1100" dirty="0"/>
              <a:t>) to the network, which compares it with the expected value (</a:t>
            </a:r>
            <a:r>
              <a:rPr lang="en-US" sz="1100" b="1" dirty="0"/>
              <a:t>XRES</a:t>
            </a:r>
            <a:r>
              <a:rPr lang="en-US" sz="1100" dirty="0"/>
              <a:t>).</a:t>
            </a:r>
          </a:p>
          <a:p>
            <a:pPr>
              <a:buFont typeface="+mj-lt"/>
              <a:buAutoNum type="arabicPeriod"/>
            </a:pPr>
            <a:r>
              <a:rPr lang="en-US" sz="1100" dirty="0"/>
              <a:t>If they match, authentication is successful, and </a:t>
            </a:r>
            <a:r>
              <a:rPr lang="en-US" sz="1100" b="1" dirty="0"/>
              <a:t>CK</a:t>
            </a:r>
            <a:r>
              <a:rPr lang="en-US" sz="1100" dirty="0"/>
              <a:t> and </a:t>
            </a:r>
            <a:r>
              <a:rPr lang="en-US" sz="1100" b="1" dirty="0"/>
              <a:t>IK</a:t>
            </a:r>
            <a:r>
              <a:rPr lang="en-US" sz="1100" dirty="0"/>
              <a:t> keys are used to secure communications.</a:t>
            </a:r>
          </a:p>
          <a:p>
            <a:r>
              <a:rPr lang="en-US" sz="1100" b="1" dirty="0"/>
              <a:t>Security:</a:t>
            </a:r>
            <a:br>
              <a:rPr lang="en-US" sz="1100" dirty="0"/>
            </a:br>
            <a:r>
              <a:rPr lang="en-US" sz="1100" b="1" dirty="0"/>
              <a:t>MILENAGE</a:t>
            </a:r>
            <a:r>
              <a:rPr lang="en-US" sz="1100" dirty="0"/>
              <a:t> ensures mutual authentication and protects the confidentiality and integrity of the exchanged data.</a:t>
            </a:r>
          </a:p>
          <a:p>
            <a:endParaRPr lang="fr-FR" sz="1100" dirty="0">
              <a:latin typeface="Times New Roman" panose="02020603050405020304" pitchFamily="18" charset="0"/>
              <a:cs typeface="Times New Roman" panose="02020603050405020304" pitchFamily="18" charset="0"/>
            </a:endParaRPr>
          </a:p>
        </p:txBody>
      </p:sp>
      <p:sp>
        <p:nvSpPr>
          <p:cNvPr id="3" name="Espace réservé du numéro de diapositive 2">
            <a:extLst>
              <a:ext uri="{FF2B5EF4-FFF2-40B4-BE49-F238E27FC236}">
                <a16:creationId xmlns:a16="http://schemas.microsoft.com/office/drawing/2014/main" id="{DC69928F-E50A-BB7F-2209-09E5E61E724D}"/>
              </a:ext>
            </a:extLst>
          </p:cNvPr>
          <p:cNvSpPr>
            <a:spLocks noGrp="1"/>
          </p:cNvSpPr>
          <p:nvPr>
            <p:ph type="sldNum" sz="quarter" idx="12"/>
          </p:nvPr>
        </p:nvSpPr>
        <p:spPr/>
        <p:txBody>
          <a:bodyPr/>
          <a:lstStyle/>
          <a:p>
            <a:pPr rtl="0"/>
            <a:fld id="{D57F1E4F-1CFF-5643-939E-217C01CDF565}" type="slidenum">
              <a:rPr lang="fr-FR" noProof="0" smtClean="0"/>
              <a:pPr rtl="0"/>
              <a:t>34</a:t>
            </a:fld>
            <a:endParaRPr lang="fr-FR" noProof="0"/>
          </a:p>
        </p:txBody>
      </p:sp>
    </p:spTree>
    <p:extLst>
      <p:ext uri="{BB962C8B-B14F-4D97-AF65-F5344CB8AC3E}">
        <p14:creationId xmlns:p14="http://schemas.microsoft.com/office/powerpoint/2010/main" val="2340613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03CE4BB-158B-2426-F80F-9DD56EDB216D}"/>
              </a:ext>
            </a:extLst>
          </p:cNvPr>
          <p:cNvSpPr>
            <a:spLocks noGrp="1"/>
          </p:cNvSpPr>
          <p:nvPr>
            <p:ph type="title"/>
          </p:nvPr>
        </p:nvSpPr>
        <p:spPr/>
        <p:txBody>
          <a:bodyPr/>
          <a:lstStyle/>
          <a:p>
            <a:r>
              <a:rPr lang="en-US" b="1" dirty="0"/>
              <a:t>MOBILE NETWORKS</a:t>
            </a:r>
            <a:br>
              <a:rPr lang="en-US" dirty="0"/>
            </a:br>
            <a:r>
              <a:rPr lang="en-US" b="1" dirty="0"/>
              <a:t>3G Authentication in UMTS Networks</a:t>
            </a:r>
            <a:endParaRPr lang="fr-FR" dirty="0"/>
          </a:p>
        </p:txBody>
      </p:sp>
      <p:sp>
        <p:nvSpPr>
          <p:cNvPr id="38" name="Espace réservé du texte 37">
            <a:extLst>
              <a:ext uri="{FF2B5EF4-FFF2-40B4-BE49-F238E27FC236}">
                <a16:creationId xmlns:a16="http://schemas.microsoft.com/office/drawing/2014/main" id="{036F67A4-D237-5EAC-057C-2E4BEEB292B9}"/>
              </a:ext>
            </a:extLst>
          </p:cNvPr>
          <p:cNvSpPr>
            <a:spLocks noGrp="1"/>
          </p:cNvSpPr>
          <p:nvPr>
            <p:ph type="body" idx="1"/>
          </p:nvPr>
        </p:nvSpPr>
        <p:spPr>
          <a:xfrm>
            <a:off x="-1778746" y="-857251"/>
            <a:ext cx="4825157" cy="576262"/>
          </a:xfrm>
        </p:spPr>
        <p:txBody>
          <a:bodyPr/>
          <a:lstStyle/>
          <a:p>
            <a:endParaRPr lang="fr-FR" dirty="0"/>
          </a:p>
        </p:txBody>
      </p:sp>
      <p:sp>
        <p:nvSpPr>
          <p:cNvPr id="25" name="Espace réservé du contenu 24">
            <a:extLst>
              <a:ext uri="{FF2B5EF4-FFF2-40B4-BE49-F238E27FC236}">
                <a16:creationId xmlns:a16="http://schemas.microsoft.com/office/drawing/2014/main" id="{50D47046-1F51-A100-F661-65DFDA3ABA00}"/>
              </a:ext>
            </a:extLst>
          </p:cNvPr>
          <p:cNvSpPr>
            <a:spLocks noGrp="1"/>
          </p:cNvSpPr>
          <p:nvPr>
            <p:ph sz="half" idx="2"/>
          </p:nvPr>
        </p:nvSpPr>
        <p:spPr>
          <a:xfrm>
            <a:off x="-68144" y="2142066"/>
            <a:ext cx="4977557" cy="5082711"/>
          </a:xfrm>
        </p:spPr>
        <p:txBody>
          <a:bodyPr>
            <a:noAutofit/>
          </a:bodyPr>
          <a:lstStyle/>
          <a:p>
            <a:r>
              <a:rPr lang="en-US" sz="1400" b="1" dirty="0"/>
              <a:t>Steps and Mechanisms of 3G (UMTS) Authentication</a:t>
            </a:r>
            <a:endParaRPr lang="en-US" sz="1400" dirty="0"/>
          </a:p>
          <a:p>
            <a:pPr>
              <a:buFont typeface="+mj-lt"/>
              <a:buAutoNum type="arabicPeriod"/>
            </a:pPr>
            <a:r>
              <a:rPr lang="en-US" sz="1400" b="1" dirty="0"/>
              <a:t>Initialization (Generation of Random Values)</a:t>
            </a:r>
            <a:endParaRPr lang="en-US" sz="1400" dirty="0"/>
          </a:p>
          <a:p>
            <a:pPr marL="742950" lvl="1" indent="-285750">
              <a:buFont typeface="+mj-lt"/>
              <a:buAutoNum type="arabicPeriod"/>
            </a:pPr>
            <a:r>
              <a:rPr lang="en-US" sz="1400" b="1" dirty="0"/>
              <a:t>Generation of "RAND"</a:t>
            </a:r>
            <a:r>
              <a:rPr lang="en-US" sz="1400" dirty="0"/>
              <a:t>: The network generates a random value (</a:t>
            </a:r>
            <a:r>
              <a:rPr lang="en-US" sz="1400" b="1" dirty="0"/>
              <a:t>RAND</a:t>
            </a:r>
            <a:r>
              <a:rPr lang="en-US" sz="1400" dirty="0"/>
              <a:t>) used in the authentication process.</a:t>
            </a:r>
          </a:p>
          <a:p>
            <a:pPr marL="742950" lvl="1" indent="-285750">
              <a:buFont typeface="+mj-lt"/>
              <a:buAutoNum type="arabicPeriod"/>
            </a:pPr>
            <a:r>
              <a:rPr lang="en-US" sz="1400" dirty="0"/>
              <a:t>This value is sent to the User Equipment (UE) via the network.</a:t>
            </a:r>
          </a:p>
          <a:p>
            <a:pPr>
              <a:buFont typeface="+mj-lt"/>
              <a:buAutoNum type="arabicPeriod"/>
            </a:pPr>
            <a:r>
              <a:rPr lang="en-US" sz="1400" b="1" dirty="0"/>
              <a:t>Authentication Transmission (Shared Authentication)</a:t>
            </a:r>
            <a:endParaRPr lang="en-US" sz="1400" dirty="0"/>
          </a:p>
          <a:p>
            <a:pPr marL="742950" lvl="1" indent="-285750">
              <a:buFont typeface="+mj-lt"/>
              <a:buAutoNum type="arabicPeriod"/>
            </a:pPr>
            <a:r>
              <a:rPr lang="en-US" sz="1400" b="1" dirty="0"/>
              <a:t>AMF (Authentication Management Function)</a:t>
            </a:r>
            <a:r>
              <a:rPr lang="en-US" sz="1400" dirty="0"/>
              <a:t> generates a challenge based on the </a:t>
            </a:r>
            <a:r>
              <a:rPr lang="en-US" sz="1400" b="1" dirty="0"/>
              <a:t>RAND</a:t>
            </a:r>
            <a:r>
              <a:rPr lang="en-US" sz="1400" dirty="0"/>
              <a:t> value.</a:t>
            </a:r>
          </a:p>
          <a:p>
            <a:pPr lvl="1">
              <a:buFont typeface="+mj-lt"/>
              <a:buAutoNum type="arabicPeriod"/>
            </a:pPr>
            <a:r>
              <a:rPr lang="en-US" sz="1400" b="1" dirty="0"/>
              <a:t>AMF</a:t>
            </a:r>
            <a:r>
              <a:rPr lang="en-US" sz="1400" dirty="0"/>
              <a:t> and </a:t>
            </a:r>
            <a:r>
              <a:rPr lang="en-US" sz="1400" b="1" dirty="0" err="1"/>
              <a:t>AuC</a:t>
            </a:r>
            <a:r>
              <a:rPr lang="en-US" sz="1400" b="1" dirty="0"/>
              <a:t>/HLR</a:t>
            </a:r>
            <a:r>
              <a:rPr lang="en-US" sz="1400" dirty="0"/>
              <a:t> (Authentication Center / Home Location Register) use the session key </a:t>
            </a:r>
            <a:r>
              <a:rPr lang="en-US" sz="1400" b="1" dirty="0"/>
              <a:t>K</a:t>
            </a:r>
            <a:r>
              <a:rPr lang="en-US" sz="1400" dirty="0"/>
              <a:t> to generate an authentication vector, which will be sent to the UE. [17]</a:t>
            </a:r>
            <a:endParaRPr lang="fr-FR" sz="1400" dirty="0"/>
          </a:p>
          <a:p>
            <a:pPr marL="742950" lvl="1" indent="-285750">
              <a:buFont typeface="+mj-lt"/>
              <a:buAutoNum type="arabicPeriod"/>
            </a:pPr>
            <a:endParaRPr lang="en-US" sz="1400" dirty="0"/>
          </a:p>
          <a:p>
            <a:endParaRPr lang="fr-FR" sz="1400" dirty="0">
              <a:latin typeface="Times New Roman" panose="02020603050405020304" pitchFamily="18" charset="0"/>
              <a:cs typeface="Times New Roman" panose="02020603050405020304" pitchFamily="18" charset="0"/>
            </a:endParaRPr>
          </a:p>
        </p:txBody>
      </p:sp>
      <p:sp>
        <p:nvSpPr>
          <p:cNvPr id="39" name="Espace réservé du texte 38">
            <a:extLst>
              <a:ext uri="{FF2B5EF4-FFF2-40B4-BE49-F238E27FC236}">
                <a16:creationId xmlns:a16="http://schemas.microsoft.com/office/drawing/2014/main" id="{F32BE0F3-AE9A-7061-5949-BDFBB29CFFE0}"/>
              </a:ext>
            </a:extLst>
          </p:cNvPr>
          <p:cNvSpPr>
            <a:spLocks noGrp="1"/>
          </p:cNvSpPr>
          <p:nvPr>
            <p:ph type="body" sz="quarter" idx="3"/>
          </p:nvPr>
        </p:nvSpPr>
        <p:spPr>
          <a:xfrm>
            <a:off x="12736512" y="-901700"/>
            <a:ext cx="4825159" cy="576262"/>
          </a:xfrm>
        </p:spPr>
        <p:txBody>
          <a:bodyPr/>
          <a:lstStyle/>
          <a:p>
            <a:endParaRPr lang="fr-FR" dirty="0"/>
          </a:p>
        </p:txBody>
      </p:sp>
      <p:sp>
        <p:nvSpPr>
          <p:cNvPr id="40" name="Espace réservé du contenu 39">
            <a:extLst>
              <a:ext uri="{FF2B5EF4-FFF2-40B4-BE49-F238E27FC236}">
                <a16:creationId xmlns:a16="http://schemas.microsoft.com/office/drawing/2014/main" id="{AA2C5BF6-CB73-29A7-9744-A6007397B373}"/>
              </a:ext>
            </a:extLst>
          </p:cNvPr>
          <p:cNvSpPr>
            <a:spLocks noGrp="1"/>
          </p:cNvSpPr>
          <p:nvPr>
            <p:ph sz="quarter" idx="4"/>
          </p:nvPr>
        </p:nvSpPr>
        <p:spPr/>
        <p:txBody>
          <a:bodyPr/>
          <a:lstStyle/>
          <a:p>
            <a:endParaRPr lang="fr-FR"/>
          </a:p>
        </p:txBody>
      </p:sp>
      <p:pic>
        <p:nvPicPr>
          <p:cNvPr id="37" name="Image 36">
            <a:extLst>
              <a:ext uri="{FF2B5EF4-FFF2-40B4-BE49-F238E27FC236}">
                <a16:creationId xmlns:a16="http://schemas.microsoft.com/office/drawing/2014/main" id="{F384EEF5-4EBA-B1F6-441F-1526E05A87A6}"/>
              </a:ext>
            </a:extLst>
          </p:cNvPr>
          <p:cNvPicPr>
            <a:picLocks noChangeAspect="1"/>
          </p:cNvPicPr>
          <p:nvPr/>
        </p:nvPicPr>
        <p:blipFill>
          <a:blip r:embed="rId2"/>
          <a:stretch>
            <a:fillRect/>
          </a:stretch>
        </p:blipFill>
        <p:spPr>
          <a:xfrm>
            <a:off x="4909413" y="2718328"/>
            <a:ext cx="7181710" cy="3414056"/>
          </a:xfrm>
          <a:prstGeom prst="rect">
            <a:avLst/>
          </a:prstGeom>
        </p:spPr>
      </p:pic>
      <p:sp>
        <p:nvSpPr>
          <p:cNvPr id="2" name="ZoneTexte 1">
            <a:extLst>
              <a:ext uri="{FF2B5EF4-FFF2-40B4-BE49-F238E27FC236}">
                <a16:creationId xmlns:a16="http://schemas.microsoft.com/office/drawing/2014/main" id="{4BABBC96-B7DA-3DD6-C059-34542992DABF}"/>
              </a:ext>
            </a:extLst>
          </p:cNvPr>
          <p:cNvSpPr txBox="1"/>
          <p:nvPr/>
        </p:nvSpPr>
        <p:spPr>
          <a:xfrm>
            <a:off x="4829150" y="6216915"/>
            <a:ext cx="7794171" cy="307777"/>
          </a:xfrm>
          <a:prstGeom prst="rect">
            <a:avLst/>
          </a:prstGeom>
          <a:noFill/>
        </p:spPr>
        <p:txBody>
          <a:bodyPr wrap="square" rtlCol="0">
            <a:spAutoFit/>
          </a:bodyPr>
          <a:lstStyle/>
          <a:p>
            <a:r>
              <a:rPr lang="en-US" sz="1400" dirty="0"/>
              <a:t>[17]</a:t>
            </a:r>
            <a:endParaRPr lang="fr-FR" sz="1400" dirty="0"/>
          </a:p>
        </p:txBody>
      </p:sp>
      <p:sp>
        <p:nvSpPr>
          <p:cNvPr id="3" name="Espace réservé du numéro de diapositive 2">
            <a:extLst>
              <a:ext uri="{FF2B5EF4-FFF2-40B4-BE49-F238E27FC236}">
                <a16:creationId xmlns:a16="http://schemas.microsoft.com/office/drawing/2014/main" id="{1BBF2C03-02D9-B7AE-FE54-6B624F04E42F}"/>
              </a:ext>
            </a:extLst>
          </p:cNvPr>
          <p:cNvSpPr>
            <a:spLocks noGrp="1"/>
          </p:cNvSpPr>
          <p:nvPr>
            <p:ph type="sldNum" sz="quarter" idx="12"/>
          </p:nvPr>
        </p:nvSpPr>
        <p:spPr/>
        <p:txBody>
          <a:bodyPr/>
          <a:lstStyle/>
          <a:p>
            <a:pPr rtl="0"/>
            <a:fld id="{D57F1E4F-1CFF-5643-939E-217C01CDF565}" type="slidenum">
              <a:rPr lang="fr-FR" noProof="0" smtClean="0"/>
              <a:pPr rtl="0"/>
              <a:t>35</a:t>
            </a:fld>
            <a:endParaRPr lang="fr-FR" noProof="0"/>
          </a:p>
        </p:txBody>
      </p:sp>
    </p:spTree>
    <p:extLst>
      <p:ext uri="{BB962C8B-B14F-4D97-AF65-F5344CB8AC3E}">
        <p14:creationId xmlns:p14="http://schemas.microsoft.com/office/powerpoint/2010/main" val="3136901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D88CF-E28E-BEF6-05E7-7B9423F5E08B}"/>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4532D6EC-4B00-2E4F-9325-E40294203FE7}"/>
              </a:ext>
            </a:extLst>
          </p:cNvPr>
          <p:cNvSpPr>
            <a:spLocks noGrp="1"/>
          </p:cNvSpPr>
          <p:nvPr>
            <p:ph type="title"/>
          </p:nvPr>
        </p:nvSpPr>
        <p:spPr/>
        <p:txBody>
          <a:bodyPr/>
          <a:lstStyle/>
          <a:p>
            <a:r>
              <a:rPr lang="en-US" b="1" dirty="0"/>
              <a:t>MOBILE NETWORKS</a:t>
            </a:r>
            <a:br>
              <a:rPr lang="en-US" dirty="0"/>
            </a:br>
            <a:r>
              <a:rPr lang="en-US" b="1" dirty="0"/>
              <a:t>3G Authentication in UMTS Networks</a:t>
            </a:r>
            <a:endParaRPr lang="fr-FR" dirty="0"/>
          </a:p>
        </p:txBody>
      </p:sp>
      <p:sp>
        <p:nvSpPr>
          <p:cNvPr id="25" name="Espace réservé du contenu 24">
            <a:extLst>
              <a:ext uri="{FF2B5EF4-FFF2-40B4-BE49-F238E27FC236}">
                <a16:creationId xmlns:a16="http://schemas.microsoft.com/office/drawing/2014/main" id="{9F52116E-D570-F1AD-0932-7E403E4383BB}"/>
              </a:ext>
            </a:extLst>
          </p:cNvPr>
          <p:cNvSpPr>
            <a:spLocks noGrp="1"/>
          </p:cNvSpPr>
          <p:nvPr>
            <p:ph idx="1"/>
          </p:nvPr>
        </p:nvSpPr>
        <p:spPr>
          <a:xfrm>
            <a:off x="-88900" y="2527300"/>
            <a:ext cx="12077700" cy="3492500"/>
          </a:xfrm>
        </p:spPr>
        <p:txBody>
          <a:bodyPr>
            <a:noAutofit/>
          </a:bodyPr>
          <a:lstStyle/>
          <a:p>
            <a:r>
              <a:rPr lang="en-US" b="1" dirty="0"/>
              <a:t>Transmission of IMSI</a:t>
            </a:r>
            <a:r>
              <a:rPr lang="en-US" dirty="0"/>
              <a:t>: The UE receives </a:t>
            </a:r>
            <a:r>
              <a:rPr lang="en-US" b="1" dirty="0"/>
              <a:t>RAND</a:t>
            </a:r>
            <a:r>
              <a:rPr lang="en-US" dirty="0"/>
              <a:t> and the network challenge. The UE uses its IMSI identifier to participate in the authentication.</a:t>
            </a:r>
          </a:p>
          <a:p>
            <a:r>
              <a:rPr lang="en-US" b="1" dirty="0"/>
              <a:t>3. Calculation of the Cryptographic Response (F1, F2, etc.)</a:t>
            </a:r>
            <a:endParaRPr lang="en-US" dirty="0"/>
          </a:p>
          <a:p>
            <a:pPr>
              <a:buFont typeface="Arial" panose="020B0604020202020204" pitchFamily="34" charset="0"/>
              <a:buChar char="•"/>
            </a:pPr>
            <a:r>
              <a:rPr lang="en-US" b="1" dirty="0"/>
              <a:t>MAC Calculation</a:t>
            </a:r>
            <a:r>
              <a:rPr lang="en-US" dirty="0"/>
              <a:t>: The UE uses the </a:t>
            </a:r>
            <a:r>
              <a:rPr lang="en-US" b="1" dirty="0"/>
              <a:t>F1</a:t>
            </a:r>
            <a:r>
              <a:rPr lang="en-US" dirty="0"/>
              <a:t> function (Message Authentication Code) to create a MAC code from </a:t>
            </a:r>
            <a:r>
              <a:rPr lang="en-US" b="1" dirty="0"/>
              <a:t>RAND</a:t>
            </a:r>
            <a:r>
              <a:rPr lang="en-US" dirty="0"/>
              <a:t>, the </a:t>
            </a:r>
            <a:r>
              <a:rPr lang="en-US" b="1" dirty="0"/>
              <a:t>K</a:t>
            </a:r>
            <a:r>
              <a:rPr lang="en-US" dirty="0"/>
              <a:t> key, and the </a:t>
            </a:r>
            <a:r>
              <a:rPr lang="en-US" b="1" dirty="0"/>
              <a:t>sequence number (SQN)</a:t>
            </a:r>
            <a:r>
              <a:rPr lang="en-US" dirty="0"/>
              <a:t>.</a:t>
            </a:r>
          </a:p>
          <a:p>
            <a:pPr>
              <a:buFont typeface="Arial" panose="020B0604020202020204" pitchFamily="34" charset="0"/>
              <a:buChar char="•"/>
            </a:pPr>
            <a:r>
              <a:rPr lang="en-US" b="1" dirty="0"/>
              <a:t>SQN Range Verification</a:t>
            </a:r>
            <a:r>
              <a:rPr lang="en-US" dirty="0"/>
              <a:t>: The network checks whether the sequence number (</a:t>
            </a:r>
            <a:r>
              <a:rPr lang="en-US" b="1" dirty="0"/>
              <a:t>SQN</a:t>
            </a:r>
            <a:r>
              <a:rPr lang="en-US" dirty="0"/>
              <a:t>) is within an acceptable range.</a:t>
            </a:r>
          </a:p>
          <a:p>
            <a:pPr>
              <a:buFont typeface="Arial" panose="020B0604020202020204" pitchFamily="34" charset="0"/>
              <a:buChar char="•"/>
            </a:pPr>
            <a:r>
              <a:rPr lang="en-US" b="1" dirty="0"/>
              <a:t>Integrity Calculation</a:t>
            </a:r>
            <a:r>
              <a:rPr lang="en-US" dirty="0"/>
              <a:t>: The </a:t>
            </a:r>
            <a:r>
              <a:rPr lang="en-US" b="1" dirty="0"/>
              <a:t>F2</a:t>
            </a:r>
            <a:r>
              <a:rPr lang="en-US" dirty="0"/>
              <a:t> function calculates the integrity key (</a:t>
            </a:r>
            <a:r>
              <a:rPr lang="en-US" b="1" dirty="0"/>
              <a:t>CK</a:t>
            </a:r>
            <a:r>
              <a:rPr lang="en-US" dirty="0"/>
              <a:t>) from </a:t>
            </a:r>
            <a:r>
              <a:rPr lang="en-US" b="1" dirty="0"/>
              <a:t>RAND</a:t>
            </a:r>
            <a:r>
              <a:rPr lang="en-US" dirty="0"/>
              <a:t> and </a:t>
            </a:r>
            <a:r>
              <a:rPr lang="en-US" b="1" dirty="0"/>
              <a:t>K</a:t>
            </a:r>
            <a:r>
              <a:rPr lang="en-US" dirty="0"/>
              <a:t> to ensure the integrity of the data.</a:t>
            </a:r>
          </a:p>
          <a:p>
            <a:r>
              <a:rPr lang="en-US" b="1" dirty="0"/>
              <a:t>4. Calculation of the Encryption Key</a:t>
            </a:r>
            <a:endParaRPr lang="en-US" dirty="0"/>
          </a:p>
          <a:p>
            <a:pPr>
              <a:buFont typeface="Arial" panose="020B0604020202020204" pitchFamily="34" charset="0"/>
              <a:buChar char="•"/>
            </a:pPr>
            <a:r>
              <a:rPr lang="en-US" b="1" dirty="0"/>
              <a:t>F3 and F4</a:t>
            </a:r>
            <a:r>
              <a:rPr lang="en-US" dirty="0"/>
              <a:t>: The </a:t>
            </a:r>
            <a:r>
              <a:rPr lang="en-US" b="1" dirty="0"/>
              <a:t>F3</a:t>
            </a:r>
            <a:r>
              <a:rPr lang="en-US" dirty="0"/>
              <a:t> and </a:t>
            </a:r>
            <a:r>
              <a:rPr lang="en-US" b="1" dirty="0"/>
              <a:t>F4</a:t>
            </a:r>
            <a:r>
              <a:rPr lang="en-US" dirty="0"/>
              <a:t> functions generate the keys </a:t>
            </a:r>
            <a:r>
              <a:rPr lang="en-US" b="1" dirty="0"/>
              <a:t>CK</a:t>
            </a:r>
            <a:r>
              <a:rPr lang="en-US" dirty="0"/>
              <a:t> and </a:t>
            </a:r>
            <a:r>
              <a:rPr lang="en-US" b="1" dirty="0"/>
              <a:t>IK</a:t>
            </a:r>
            <a:r>
              <a:rPr lang="en-US" dirty="0"/>
              <a:t> (integrity and encryption keys) from </a:t>
            </a:r>
            <a:r>
              <a:rPr lang="en-US" b="1" dirty="0"/>
              <a:t>RAND</a:t>
            </a:r>
            <a:r>
              <a:rPr lang="en-US" dirty="0"/>
              <a:t> and </a:t>
            </a:r>
            <a:r>
              <a:rPr lang="en-US" b="1" dirty="0"/>
              <a:t>K</a:t>
            </a:r>
            <a:r>
              <a:rPr lang="en-US" dirty="0"/>
              <a:t>, used to protect the communications.</a:t>
            </a:r>
            <a:r>
              <a:rPr lang="fr-FR" dirty="0"/>
              <a:t> [21]</a:t>
            </a:r>
            <a:endParaRPr lang="en-US" dirty="0"/>
          </a:p>
        </p:txBody>
      </p:sp>
      <p:sp>
        <p:nvSpPr>
          <p:cNvPr id="2" name="Espace réservé du numéro de diapositive 1">
            <a:extLst>
              <a:ext uri="{FF2B5EF4-FFF2-40B4-BE49-F238E27FC236}">
                <a16:creationId xmlns:a16="http://schemas.microsoft.com/office/drawing/2014/main" id="{CA9B1E08-1CEA-CC66-DB4C-8EE35F7581D0}"/>
              </a:ext>
            </a:extLst>
          </p:cNvPr>
          <p:cNvSpPr>
            <a:spLocks noGrp="1"/>
          </p:cNvSpPr>
          <p:nvPr>
            <p:ph type="sldNum" sz="quarter" idx="12"/>
          </p:nvPr>
        </p:nvSpPr>
        <p:spPr/>
        <p:txBody>
          <a:bodyPr/>
          <a:lstStyle/>
          <a:p>
            <a:pPr rtl="0"/>
            <a:fld id="{D57F1E4F-1CFF-5643-939E-217C01CDF565}" type="slidenum">
              <a:rPr lang="fr-FR" noProof="0" smtClean="0"/>
              <a:pPr rtl="0"/>
              <a:t>36</a:t>
            </a:fld>
            <a:endParaRPr lang="fr-FR" noProof="0"/>
          </a:p>
        </p:txBody>
      </p:sp>
    </p:spTree>
    <p:extLst>
      <p:ext uri="{BB962C8B-B14F-4D97-AF65-F5344CB8AC3E}">
        <p14:creationId xmlns:p14="http://schemas.microsoft.com/office/powerpoint/2010/main" val="21710235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21DC9-78DB-37F1-2DAA-98590785400E}"/>
            </a:ext>
          </a:extLst>
        </p:cNvPr>
        <p:cNvGrpSpPr/>
        <p:nvPr/>
      </p:nvGrpSpPr>
      <p:grpSpPr>
        <a:xfrm>
          <a:off x="0" y="0"/>
          <a:ext cx="0" cy="0"/>
          <a:chOff x="0" y="0"/>
          <a:chExt cx="0" cy="0"/>
        </a:xfrm>
      </p:grpSpPr>
      <p:sp>
        <p:nvSpPr>
          <p:cNvPr id="4" name="Titre 3">
            <a:extLst>
              <a:ext uri="{FF2B5EF4-FFF2-40B4-BE49-F238E27FC236}">
                <a16:creationId xmlns:a16="http://schemas.microsoft.com/office/drawing/2014/main" id="{03D14B16-AD74-3CAD-C73D-59437A4F42F3}"/>
              </a:ext>
            </a:extLst>
          </p:cNvPr>
          <p:cNvSpPr>
            <a:spLocks noGrp="1"/>
          </p:cNvSpPr>
          <p:nvPr>
            <p:ph type="title"/>
          </p:nvPr>
        </p:nvSpPr>
        <p:spPr/>
        <p:txBody>
          <a:bodyPr/>
          <a:lstStyle/>
          <a:p>
            <a:r>
              <a:rPr lang="en-US" b="1" dirty="0"/>
              <a:t>MOBILE NETWORKS</a:t>
            </a:r>
            <a:br>
              <a:rPr lang="en-US" dirty="0"/>
            </a:br>
            <a:r>
              <a:rPr lang="en-US" b="1" dirty="0"/>
              <a:t>3G Authentication in UMTS Networks</a:t>
            </a:r>
            <a:endParaRPr lang="fr-FR" dirty="0"/>
          </a:p>
        </p:txBody>
      </p:sp>
      <p:sp>
        <p:nvSpPr>
          <p:cNvPr id="25" name="Espace réservé du contenu 24">
            <a:extLst>
              <a:ext uri="{FF2B5EF4-FFF2-40B4-BE49-F238E27FC236}">
                <a16:creationId xmlns:a16="http://schemas.microsoft.com/office/drawing/2014/main" id="{32338026-9104-E331-12B0-BDDC5348FC42}"/>
              </a:ext>
            </a:extLst>
          </p:cNvPr>
          <p:cNvSpPr>
            <a:spLocks noGrp="1"/>
          </p:cNvSpPr>
          <p:nvPr>
            <p:ph idx="1"/>
          </p:nvPr>
        </p:nvSpPr>
        <p:spPr>
          <a:xfrm>
            <a:off x="-88900" y="2197100"/>
            <a:ext cx="5600700" cy="4660900"/>
          </a:xfrm>
        </p:spPr>
        <p:txBody>
          <a:bodyPr>
            <a:noAutofit/>
          </a:bodyPr>
          <a:lstStyle/>
          <a:p>
            <a:r>
              <a:rPr lang="en-US" sz="1400" b="1" dirty="0"/>
              <a:t>5. Authentication of the UE (Response Verification)</a:t>
            </a:r>
            <a:endParaRPr lang="en-US" sz="1400" dirty="0"/>
          </a:p>
          <a:p>
            <a:pPr>
              <a:buFont typeface="Arial" panose="020B0604020202020204" pitchFamily="34" charset="0"/>
              <a:buChar char="•"/>
            </a:pPr>
            <a:r>
              <a:rPr lang="en-US" sz="1400" b="1" dirty="0"/>
              <a:t>Verification of the UE's Response</a:t>
            </a:r>
            <a:r>
              <a:rPr lang="en-US" sz="1400" dirty="0"/>
              <a:t>: The UE generates a response (</a:t>
            </a:r>
            <a:r>
              <a:rPr lang="en-US" sz="1400" b="1" dirty="0"/>
              <a:t>RES</a:t>
            </a:r>
            <a:r>
              <a:rPr lang="en-US" sz="1400" dirty="0"/>
              <a:t>) and compares it with the expected result (</a:t>
            </a:r>
            <a:r>
              <a:rPr lang="en-US" sz="1400" b="1" dirty="0"/>
              <a:t>XRES</a:t>
            </a:r>
            <a:r>
              <a:rPr lang="en-US" sz="1400" dirty="0"/>
              <a:t>) calculated by the network.</a:t>
            </a:r>
          </a:p>
          <a:p>
            <a:pPr>
              <a:buFont typeface="Arial" panose="020B0604020202020204" pitchFamily="34" charset="0"/>
              <a:buChar char="•"/>
            </a:pPr>
            <a:r>
              <a:rPr lang="en-US" sz="1400" dirty="0"/>
              <a:t>If the responses match, the authentication is successful. Otherwise, the process fails.</a:t>
            </a:r>
          </a:p>
          <a:p>
            <a:r>
              <a:rPr lang="en-US" sz="1400" b="1" dirty="0"/>
              <a:t>6. Verification for EC-GSM-IoT (if applicable)</a:t>
            </a:r>
            <a:endParaRPr lang="en-US" sz="1400" dirty="0"/>
          </a:p>
          <a:p>
            <a:pPr>
              <a:buFont typeface="Arial" panose="020B0604020202020204" pitchFamily="34" charset="0"/>
              <a:buChar char="•"/>
            </a:pPr>
            <a:r>
              <a:rPr lang="en-US" sz="1400" b="1" dirty="0"/>
              <a:t>Generation of Specific Keys for EC-GSM-IoT</a:t>
            </a:r>
            <a:r>
              <a:rPr lang="en-US" sz="1400" dirty="0"/>
              <a:t>: If the UE supports EC-GSM-IoT, specific keys </a:t>
            </a:r>
            <a:r>
              <a:rPr lang="en-US" sz="1400" b="1" dirty="0"/>
              <a:t>Ki128</a:t>
            </a:r>
            <a:r>
              <a:rPr lang="en-US" sz="1400" dirty="0"/>
              <a:t> and </a:t>
            </a:r>
            <a:r>
              <a:rPr lang="en-US" sz="1400" b="1" dirty="0"/>
              <a:t>Kc128</a:t>
            </a:r>
            <a:r>
              <a:rPr lang="en-US" sz="1400" dirty="0"/>
              <a:t> are used, and </a:t>
            </a:r>
            <a:r>
              <a:rPr lang="en-US" sz="1400" b="1" dirty="0"/>
              <a:t>H.6</a:t>
            </a:r>
            <a:r>
              <a:rPr lang="en-US" sz="1400" dirty="0"/>
              <a:t> functions are applied to enhance authentication security.</a:t>
            </a:r>
          </a:p>
          <a:p>
            <a:r>
              <a:rPr lang="en-US" sz="1400" b="1" dirty="0"/>
              <a:t>7. Finalization</a:t>
            </a:r>
            <a:endParaRPr lang="en-US" sz="1400" dirty="0"/>
          </a:p>
          <a:p>
            <a:pPr>
              <a:buFont typeface="Arial" panose="020B0604020202020204" pitchFamily="34" charset="0"/>
              <a:buChar char="•"/>
            </a:pPr>
            <a:r>
              <a:rPr lang="en-US" sz="1400" dirty="0"/>
              <a:t>If all steps are validated (verification of </a:t>
            </a:r>
            <a:r>
              <a:rPr lang="en-US" sz="1400" b="1" dirty="0"/>
              <a:t>MAC</a:t>
            </a:r>
            <a:r>
              <a:rPr lang="en-US" sz="1400" dirty="0"/>
              <a:t>, </a:t>
            </a:r>
            <a:r>
              <a:rPr lang="en-US" sz="1400" b="1" dirty="0"/>
              <a:t>XMAC</a:t>
            </a:r>
            <a:r>
              <a:rPr lang="en-US" sz="1400" dirty="0"/>
              <a:t>, and </a:t>
            </a:r>
            <a:r>
              <a:rPr lang="en-US" sz="1400" b="1" dirty="0"/>
              <a:t>RES</a:t>
            </a:r>
            <a:r>
              <a:rPr lang="en-US" sz="1400" dirty="0"/>
              <a:t> values), the authentication is successful, and the secure session is established. [22]</a:t>
            </a:r>
            <a:endParaRPr lang="fr-FR" sz="1400" dirty="0"/>
          </a:p>
          <a:p>
            <a:pPr>
              <a:buFont typeface="Arial" panose="020B0604020202020204" pitchFamily="34" charset="0"/>
              <a:buChar char="•"/>
            </a:pPr>
            <a:endParaRPr lang="en-US" sz="1400" dirty="0"/>
          </a:p>
        </p:txBody>
      </p:sp>
      <p:pic>
        <p:nvPicPr>
          <p:cNvPr id="5" name="Image 4">
            <a:extLst>
              <a:ext uri="{FF2B5EF4-FFF2-40B4-BE49-F238E27FC236}">
                <a16:creationId xmlns:a16="http://schemas.microsoft.com/office/drawing/2014/main" id="{BFED8B80-5D55-D206-7043-9151E1405BF6}"/>
              </a:ext>
            </a:extLst>
          </p:cNvPr>
          <p:cNvPicPr>
            <a:picLocks noChangeAspect="1"/>
          </p:cNvPicPr>
          <p:nvPr/>
        </p:nvPicPr>
        <p:blipFill>
          <a:blip r:embed="rId2"/>
          <a:stretch>
            <a:fillRect/>
          </a:stretch>
        </p:blipFill>
        <p:spPr>
          <a:xfrm>
            <a:off x="5445308" y="3045376"/>
            <a:ext cx="6746692" cy="3207256"/>
          </a:xfrm>
          <a:prstGeom prst="rect">
            <a:avLst/>
          </a:prstGeom>
        </p:spPr>
      </p:pic>
      <p:sp>
        <p:nvSpPr>
          <p:cNvPr id="2" name="ZoneTexte 1">
            <a:extLst>
              <a:ext uri="{FF2B5EF4-FFF2-40B4-BE49-F238E27FC236}">
                <a16:creationId xmlns:a16="http://schemas.microsoft.com/office/drawing/2014/main" id="{99570984-47DA-C602-2AEB-4A20813FC3B5}"/>
              </a:ext>
            </a:extLst>
          </p:cNvPr>
          <p:cNvSpPr txBox="1"/>
          <p:nvPr/>
        </p:nvSpPr>
        <p:spPr>
          <a:xfrm>
            <a:off x="5725485" y="6254494"/>
            <a:ext cx="7001301" cy="307777"/>
          </a:xfrm>
          <a:prstGeom prst="rect">
            <a:avLst/>
          </a:prstGeom>
          <a:noFill/>
        </p:spPr>
        <p:txBody>
          <a:bodyPr wrap="square" rtlCol="0">
            <a:spAutoFit/>
          </a:bodyPr>
          <a:lstStyle/>
          <a:p>
            <a:r>
              <a:rPr lang="en-US" sz="1400" dirty="0"/>
              <a:t>[22]</a:t>
            </a:r>
            <a:endParaRPr lang="fr-FR" sz="1400" dirty="0"/>
          </a:p>
        </p:txBody>
      </p:sp>
      <p:sp>
        <p:nvSpPr>
          <p:cNvPr id="3" name="Espace réservé du numéro de diapositive 2">
            <a:extLst>
              <a:ext uri="{FF2B5EF4-FFF2-40B4-BE49-F238E27FC236}">
                <a16:creationId xmlns:a16="http://schemas.microsoft.com/office/drawing/2014/main" id="{C961979F-E974-7E45-763B-917C9A76D107}"/>
              </a:ext>
            </a:extLst>
          </p:cNvPr>
          <p:cNvSpPr>
            <a:spLocks noGrp="1"/>
          </p:cNvSpPr>
          <p:nvPr>
            <p:ph type="sldNum" sz="quarter" idx="12"/>
          </p:nvPr>
        </p:nvSpPr>
        <p:spPr/>
        <p:txBody>
          <a:bodyPr/>
          <a:lstStyle/>
          <a:p>
            <a:pPr rtl="0"/>
            <a:fld id="{D57F1E4F-1CFF-5643-939E-217C01CDF565}" type="slidenum">
              <a:rPr lang="fr-FR" noProof="0" smtClean="0"/>
              <a:pPr rtl="0"/>
              <a:t>37</a:t>
            </a:fld>
            <a:endParaRPr lang="fr-FR" noProof="0"/>
          </a:p>
        </p:txBody>
      </p:sp>
    </p:spTree>
    <p:extLst>
      <p:ext uri="{BB962C8B-B14F-4D97-AF65-F5344CB8AC3E}">
        <p14:creationId xmlns:p14="http://schemas.microsoft.com/office/powerpoint/2010/main" val="1874835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253998-F8D5-8059-BDE3-AA1746BB7BB4}"/>
              </a:ext>
            </a:extLst>
          </p:cNvPr>
          <p:cNvSpPr>
            <a:spLocks noGrp="1"/>
          </p:cNvSpPr>
          <p:nvPr>
            <p:ph type="title"/>
          </p:nvPr>
        </p:nvSpPr>
        <p:spPr/>
        <p:txBody>
          <a:bodyPr/>
          <a:lstStyle/>
          <a:p>
            <a:r>
              <a:rPr lang="en-US" b="1" dirty="0"/>
              <a:t>MOBILE NETWORKS</a:t>
            </a:r>
            <a:br>
              <a:rPr lang="en-US" dirty="0"/>
            </a:br>
            <a:r>
              <a:rPr lang="en-US" b="1" dirty="0"/>
              <a:t>3G Authentication in UMTS Networks</a:t>
            </a:r>
            <a:endParaRPr lang="fr-FR" dirty="0"/>
          </a:p>
        </p:txBody>
      </p:sp>
      <p:pic>
        <p:nvPicPr>
          <p:cNvPr id="5" name="Espace réservé du contenu 4">
            <a:extLst>
              <a:ext uri="{FF2B5EF4-FFF2-40B4-BE49-F238E27FC236}">
                <a16:creationId xmlns:a16="http://schemas.microsoft.com/office/drawing/2014/main" id="{49A2BE5B-6BFF-9372-5199-60AA9938510B}"/>
              </a:ext>
            </a:extLst>
          </p:cNvPr>
          <p:cNvPicPr>
            <a:picLocks noGrp="1" noChangeAspect="1"/>
          </p:cNvPicPr>
          <p:nvPr>
            <p:ph idx="1"/>
          </p:nvPr>
        </p:nvPicPr>
        <p:blipFill>
          <a:blip r:embed="rId2"/>
          <a:stretch>
            <a:fillRect/>
          </a:stretch>
        </p:blipFill>
        <p:spPr>
          <a:xfrm>
            <a:off x="3873500" y="2273300"/>
            <a:ext cx="8158210" cy="3810000"/>
          </a:xfrm>
          <a:prstGeom prst="rect">
            <a:avLst/>
          </a:prstGeom>
        </p:spPr>
      </p:pic>
      <p:sp>
        <p:nvSpPr>
          <p:cNvPr id="7" name="ZoneTexte 6">
            <a:extLst>
              <a:ext uri="{FF2B5EF4-FFF2-40B4-BE49-F238E27FC236}">
                <a16:creationId xmlns:a16="http://schemas.microsoft.com/office/drawing/2014/main" id="{ECE257BE-7C2D-95DF-8A56-386D19761132}"/>
              </a:ext>
            </a:extLst>
          </p:cNvPr>
          <p:cNvSpPr txBox="1"/>
          <p:nvPr/>
        </p:nvSpPr>
        <p:spPr>
          <a:xfrm>
            <a:off x="244475" y="2639417"/>
            <a:ext cx="3784600" cy="3046988"/>
          </a:xfrm>
          <a:prstGeom prst="rect">
            <a:avLst/>
          </a:prstGeom>
          <a:noFill/>
        </p:spPr>
        <p:txBody>
          <a:bodyPr wrap="square">
            <a:spAutoFit/>
          </a:bodyPr>
          <a:lstStyle/>
          <a:p>
            <a:r>
              <a:rPr lang="en-US" sz="1600" b="1" dirty="0"/>
              <a:t>Summary:</a:t>
            </a:r>
            <a:endParaRPr lang="en-US" sz="1600" dirty="0"/>
          </a:p>
          <a:p>
            <a:pPr>
              <a:buFont typeface="+mj-lt"/>
              <a:buAutoNum type="arabicPeriod"/>
            </a:pPr>
            <a:r>
              <a:rPr lang="en-US" sz="1600" dirty="0"/>
              <a:t>Sending the RAND value and network challenge to the UE.</a:t>
            </a:r>
          </a:p>
          <a:p>
            <a:pPr>
              <a:buFont typeface="+mj-lt"/>
              <a:buAutoNum type="arabicPeriod"/>
            </a:pPr>
            <a:r>
              <a:rPr lang="en-US" sz="1600" dirty="0"/>
              <a:t>Calculating the MAC and response by the UE based on the received challenge.</a:t>
            </a:r>
          </a:p>
          <a:p>
            <a:pPr>
              <a:buFont typeface="+mj-lt"/>
              <a:buAutoNum type="arabicPeriod"/>
            </a:pPr>
            <a:r>
              <a:rPr lang="en-US" sz="1600" dirty="0"/>
              <a:t>Verifying the MAC, integrity, and sequence numbers.</a:t>
            </a:r>
          </a:p>
          <a:p>
            <a:pPr>
              <a:buFont typeface="+mj-lt"/>
              <a:buAutoNum type="arabicPeriod"/>
            </a:pPr>
            <a:r>
              <a:rPr lang="en-US" sz="1600" dirty="0"/>
              <a:t>Calculating and comparing encryption key values.</a:t>
            </a:r>
          </a:p>
          <a:p>
            <a:pPr>
              <a:buFont typeface="+mj-lt"/>
              <a:buAutoNum type="arabicPeriod"/>
            </a:pPr>
            <a:r>
              <a:rPr lang="en-US" sz="1600" dirty="0"/>
              <a:t>Finalizing with verification of the response RES.</a:t>
            </a:r>
          </a:p>
        </p:txBody>
      </p:sp>
      <p:sp>
        <p:nvSpPr>
          <p:cNvPr id="3" name="Espace réservé du numéro de diapositive 2">
            <a:extLst>
              <a:ext uri="{FF2B5EF4-FFF2-40B4-BE49-F238E27FC236}">
                <a16:creationId xmlns:a16="http://schemas.microsoft.com/office/drawing/2014/main" id="{70B0C07D-977B-D65F-6691-439C4C1DAD8A}"/>
              </a:ext>
            </a:extLst>
          </p:cNvPr>
          <p:cNvSpPr>
            <a:spLocks noGrp="1"/>
          </p:cNvSpPr>
          <p:nvPr>
            <p:ph type="sldNum" sz="quarter" idx="12"/>
          </p:nvPr>
        </p:nvSpPr>
        <p:spPr/>
        <p:txBody>
          <a:bodyPr/>
          <a:lstStyle/>
          <a:p>
            <a:pPr rtl="0"/>
            <a:fld id="{D57F1E4F-1CFF-5643-939E-217C01CDF565}" type="slidenum">
              <a:rPr lang="fr-FR" noProof="0" smtClean="0"/>
              <a:pPr rtl="0"/>
              <a:t>38</a:t>
            </a:fld>
            <a:endParaRPr lang="fr-FR" noProof="0"/>
          </a:p>
        </p:txBody>
      </p:sp>
      <p:sp>
        <p:nvSpPr>
          <p:cNvPr id="6" name="ZoneTexte 5">
            <a:extLst>
              <a:ext uri="{FF2B5EF4-FFF2-40B4-BE49-F238E27FC236}">
                <a16:creationId xmlns:a16="http://schemas.microsoft.com/office/drawing/2014/main" id="{D158D058-52E0-823B-ACE1-5CFC7CB88276}"/>
              </a:ext>
            </a:extLst>
          </p:cNvPr>
          <p:cNvSpPr txBox="1"/>
          <p:nvPr/>
        </p:nvSpPr>
        <p:spPr>
          <a:xfrm>
            <a:off x="5464090" y="6083300"/>
            <a:ext cx="5380412" cy="307777"/>
          </a:xfrm>
          <a:prstGeom prst="rect">
            <a:avLst/>
          </a:prstGeom>
          <a:noFill/>
        </p:spPr>
        <p:txBody>
          <a:bodyPr wrap="square">
            <a:spAutoFit/>
          </a:bodyPr>
          <a:lstStyle/>
          <a:p>
            <a:r>
              <a:rPr lang="fr-FR" sz="1400" dirty="0"/>
              <a:t>Figure . UMTS-AKA </a:t>
            </a:r>
            <a:r>
              <a:rPr lang="fr-FR" sz="1400" dirty="0" err="1"/>
              <a:t>Authentication</a:t>
            </a:r>
            <a:r>
              <a:rPr lang="fr-FR" sz="1400" dirty="0"/>
              <a:t> Protocol [19] </a:t>
            </a:r>
          </a:p>
        </p:txBody>
      </p:sp>
    </p:spTree>
    <p:extLst>
      <p:ext uri="{BB962C8B-B14F-4D97-AF65-F5344CB8AC3E}">
        <p14:creationId xmlns:p14="http://schemas.microsoft.com/office/powerpoint/2010/main" val="3720878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DF9DE3-46D5-109B-50D5-BE0D1863B9D8}"/>
              </a:ext>
            </a:extLst>
          </p:cNvPr>
          <p:cNvSpPr>
            <a:spLocks noGrp="1"/>
          </p:cNvSpPr>
          <p:nvPr>
            <p:ph type="title"/>
          </p:nvPr>
        </p:nvSpPr>
        <p:spPr/>
        <p:txBody>
          <a:bodyPr/>
          <a:lstStyle/>
          <a:p>
            <a:r>
              <a:rPr lang="en-US" b="1" dirty="0"/>
              <a:t>MOBILE NETWORKS</a:t>
            </a:r>
            <a:br>
              <a:rPr lang="en-US" dirty="0"/>
            </a:br>
            <a:r>
              <a:rPr lang="en-US" b="1" dirty="0"/>
              <a:t>Authentication in 4G LTE Networks</a:t>
            </a:r>
            <a:endParaRPr lang="fr-FR" dirty="0"/>
          </a:p>
        </p:txBody>
      </p:sp>
      <p:sp>
        <p:nvSpPr>
          <p:cNvPr id="3" name="Espace réservé du contenu 2">
            <a:extLst>
              <a:ext uri="{FF2B5EF4-FFF2-40B4-BE49-F238E27FC236}">
                <a16:creationId xmlns:a16="http://schemas.microsoft.com/office/drawing/2014/main" id="{44192BC2-50B8-BEDA-B0A5-2191BC3479F9}"/>
              </a:ext>
            </a:extLst>
          </p:cNvPr>
          <p:cNvSpPr>
            <a:spLocks noGrp="1"/>
          </p:cNvSpPr>
          <p:nvPr>
            <p:ph idx="1"/>
          </p:nvPr>
        </p:nvSpPr>
        <p:spPr/>
        <p:txBody>
          <a:bodyPr/>
          <a:lstStyle/>
          <a:p>
            <a:pPr marL="0" indent="0">
              <a:buNone/>
            </a:pPr>
            <a:endParaRPr lang="en-US" dirty="0"/>
          </a:p>
          <a:p>
            <a:endParaRPr lang="en-US" dirty="0"/>
          </a:p>
          <a:p>
            <a:r>
              <a:rPr lang="en-US" sz="1200" b="1" dirty="0"/>
              <a:t>Here is the architecture of 4G LTE</a:t>
            </a:r>
            <a:r>
              <a:rPr lang="fr-FR" b="1" dirty="0"/>
              <a:t>:</a:t>
            </a:r>
          </a:p>
          <a:p>
            <a:endParaRPr lang="fr-FR" dirty="0"/>
          </a:p>
        </p:txBody>
      </p:sp>
      <p:pic>
        <p:nvPicPr>
          <p:cNvPr id="5" name="Image 4">
            <a:extLst>
              <a:ext uri="{FF2B5EF4-FFF2-40B4-BE49-F238E27FC236}">
                <a16:creationId xmlns:a16="http://schemas.microsoft.com/office/drawing/2014/main" id="{2CE6564C-732B-5121-C64B-82F40BD73164}"/>
              </a:ext>
            </a:extLst>
          </p:cNvPr>
          <p:cNvPicPr>
            <a:picLocks noChangeAspect="1"/>
          </p:cNvPicPr>
          <p:nvPr/>
        </p:nvPicPr>
        <p:blipFill>
          <a:blip r:embed="rId2"/>
          <a:stretch>
            <a:fillRect/>
          </a:stretch>
        </p:blipFill>
        <p:spPr>
          <a:xfrm>
            <a:off x="5024705" y="2858514"/>
            <a:ext cx="6828074" cy="3025818"/>
          </a:xfrm>
          <a:prstGeom prst="rect">
            <a:avLst/>
          </a:prstGeom>
        </p:spPr>
      </p:pic>
      <p:sp>
        <p:nvSpPr>
          <p:cNvPr id="4" name="ZoneTexte 3">
            <a:extLst>
              <a:ext uri="{FF2B5EF4-FFF2-40B4-BE49-F238E27FC236}">
                <a16:creationId xmlns:a16="http://schemas.microsoft.com/office/drawing/2014/main" id="{6746657C-0C24-1776-B606-A455E81FFC7D}"/>
              </a:ext>
            </a:extLst>
          </p:cNvPr>
          <p:cNvSpPr txBox="1"/>
          <p:nvPr/>
        </p:nvSpPr>
        <p:spPr>
          <a:xfrm>
            <a:off x="6096000" y="5954680"/>
            <a:ext cx="8993875" cy="338554"/>
          </a:xfrm>
          <a:prstGeom prst="rect">
            <a:avLst/>
          </a:prstGeom>
          <a:noFill/>
        </p:spPr>
        <p:txBody>
          <a:bodyPr wrap="square" rtlCol="0">
            <a:spAutoFit/>
          </a:bodyPr>
          <a:lstStyle/>
          <a:p>
            <a:r>
              <a:rPr lang="fr-FR" sz="1600" dirty="0"/>
              <a:t>Figure  - LTE Network Architecture[23]</a:t>
            </a:r>
          </a:p>
        </p:txBody>
      </p:sp>
      <p:sp>
        <p:nvSpPr>
          <p:cNvPr id="6" name="Espace réservé du numéro de diapositive 5">
            <a:extLst>
              <a:ext uri="{FF2B5EF4-FFF2-40B4-BE49-F238E27FC236}">
                <a16:creationId xmlns:a16="http://schemas.microsoft.com/office/drawing/2014/main" id="{73F89968-FF5C-5B76-901C-1C58377452FA}"/>
              </a:ext>
            </a:extLst>
          </p:cNvPr>
          <p:cNvSpPr>
            <a:spLocks noGrp="1"/>
          </p:cNvSpPr>
          <p:nvPr>
            <p:ph type="sldNum" sz="quarter" idx="12"/>
          </p:nvPr>
        </p:nvSpPr>
        <p:spPr/>
        <p:txBody>
          <a:bodyPr/>
          <a:lstStyle/>
          <a:p>
            <a:pPr rtl="0"/>
            <a:fld id="{D57F1E4F-1CFF-5643-939E-217C01CDF565}" type="slidenum">
              <a:rPr lang="fr-FR" noProof="0" smtClean="0"/>
              <a:pPr rtl="0"/>
              <a:t>39</a:t>
            </a:fld>
            <a:endParaRPr lang="fr-FR" noProof="0"/>
          </a:p>
        </p:txBody>
      </p:sp>
    </p:spTree>
    <p:extLst>
      <p:ext uri="{BB962C8B-B14F-4D97-AF65-F5344CB8AC3E}">
        <p14:creationId xmlns:p14="http://schemas.microsoft.com/office/powerpoint/2010/main" val="7648810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E2FB45-8B47-AFDB-7D2D-2BCAF838FBA0}"/>
              </a:ext>
            </a:extLst>
          </p:cNvPr>
          <p:cNvSpPr>
            <a:spLocks noGrp="1"/>
          </p:cNvSpPr>
          <p:nvPr>
            <p:ph type="title"/>
          </p:nvPr>
        </p:nvSpPr>
        <p:spPr>
          <a:xfrm>
            <a:off x="824448" y="753331"/>
            <a:ext cx="8761413" cy="706964"/>
          </a:xfrm>
        </p:spPr>
        <p:txBody>
          <a:bodyPr/>
          <a:lstStyle/>
          <a:p>
            <a:r>
              <a:rPr lang="fr-MA" b="1" dirty="0">
                <a:effectLst/>
              </a:rPr>
              <a:t>Types of Wireless Networks</a:t>
            </a:r>
            <a:endParaRPr lang="fr-MA" b="1" dirty="0"/>
          </a:p>
        </p:txBody>
      </p:sp>
      <p:sp>
        <p:nvSpPr>
          <p:cNvPr id="3" name="Espace réservé du contenu 2">
            <a:extLst>
              <a:ext uri="{FF2B5EF4-FFF2-40B4-BE49-F238E27FC236}">
                <a16:creationId xmlns:a16="http://schemas.microsoft.com/office/drawing/2014/main" id="{9473F5A6-F661-94FF-5F4A-9333B5E3222A}"/>
              </a:ext>
            </a:extLst>
          </p:cNvPr>
          <p:cNvSpPr>
            <a:spLocks noGrp="1"/>
          </p:cNvSpPr>
          <p:nvPr>
            <p:ph idx="1"/>
          </p:nvPr>
        </p:nvSpPr>
        <p:spPr>
          <a:xfrm>
            <a:off x="473726" y="2416213"/>
            <a:ext cx="11259238" cy="4171873"/>
          </a:xfrm>
        </p:spPr>
        <p:txBody>
          <a:bodyPr>
            <a:normAutofit/>
          </a:bodyPr>
          <a:lstStyle/>
          <a:p>
            <a:pPr>
              <a:buFont typeface="Wingdings" panose="05000000000000000000" pitchFamily="2" charset="2"/>
              <a:buChar char="Ø"/>
            </a:pPr>
            <a:r>
              <a:rPr lang="en-US" dirty="0"/>
              <a:t>Wireless networks encompass various technologies that enable devices to communicate wirelessly within a defined area, using radio waves. </a:t>
            </a:r>
            <a:endParaRPr lang="fr-FR" dirty="0"/>
          </a:p>
          <a:p>
            <a:r>
              <a:rPr lang="en-US" b="1" dirty="0"/>
              <a:t>Wi-Fi: </a:t>
            </a:r>
            <a:r>
              <a:rPr lang="en-US" dirty="0"/>
              <a:t>Wi-Fi is a type of wireless local area network (WLAN) that allows devices to connect within a limited range, such as in a home, office, or cafe.</a:t>
            </a:r>
          </a:p>
          <a:p>
            <a:pPr>
              <a:buFont typeface="Arial" panose="020B0604020202020204" pitchFamily="34" charset="0"/>
              <a:buChar char="•"/>
            </a:pPr>
            <a:r>
              <a:rPr lang="en-US" b="1" dirty="0">
                <a:effectLst/>
              </a:rPr>
              <a:t>Technology: </a:t>
            </a:r>
            <a:r>
              <a:rPr lang="en-US" dirty="0"/>
              <a:t>It uses IEEE 802.11 standards, including versions such as 802.11n, 802.11ac, and 802.11ax (Wi-Fi 6). These standards govern frequencies (2.4 GHz and 5 GHz), bandwidth, and encryption methods.</a:t>
            </a:r>
            <a:endParaRPr lang="fr-FR" dirty="0"/>
          </a:p>
          <a:p>
            <a:pPr>
              <a:buFont typeface="Arial" panose="020B0604020202020204" pitchFamily="34" charset="0"/>
              <a:buChar char="•"/>
            </a:pPr>
            <a:r>
              <a:rPr lang="en-US" b="1" dirty="0">
                <a:effectLst/>
              </a:rPr>
              <a:t>Applications: </a:t>
            </a:r>
            <a:r>
              <a:rPr lang="en-US" dirty="0"/>
              <a:t>Primarily used to connect devices such as computers, phones, tablets, and IoT devices within local areas. </a:t>
            </a:r>
          </a:p>
          <a:p>
            <a:pPr>
              <a:buFont typeface="Arial" panose="020B0604020202020204" pitchFamily="34" charset="0"/>
              <a:buChar char="•"/>
            </a:pPr>
            <a:r>
              <a:rPr lang="en-US" b="1" dirty="0">
                <a:effectLst/>
              </a:rPr>
              <a:t>Range and Speed: </a:t>
            </a:r>
            <a:r>
              <a:rPr lang="en-US" dirty="0"/>
              <a:t>The range can vary from 30 to 100 meters depending on obstacles, with maximum speeds reaching several Gbps (especially with Wi-Fi 6). </a:t>
            </a:r>
            <a:r>
              <a:rPr lang="en-US" b="1" dirty="0">
                <a:effectLst/>
              </a:rPr>
              <a:t>Examples:</a:t>
            </a:r>
            <a:r>
              <a:rPr lang="en-US" dirty="0"/>
              <a:t> Airports, homes, or university campuses.</a:t>
            </a:r>
            <a:endParaRPr lang="fr-MA" dirty="0"/>
          </a:p>
        </p:txBody>
      </p:sp>
      <p:sp>
        <p:nvSpPr>
          <p:cNvPr id="4" name="Espace réservé du numéro de diapositive 3">
            <a:extLst>
              <a:ext uri="{FF2B5EF4-FFF2-40B4-BE49-F238E27FC236}">
                <a16:creationId xmlns:a16="http://schemas.microsoft.com/office/drawing/2014/main" id="{F70A1C27-916E-71BB-6F85-87DF22333A5A}"/>
              </a:ext>
            </a:extLst>
          </p:cNvPr>
          <p:cNvSpPr>
            <a:spLocks noGrp="1"/>
          </p:cNvSpPr>
          <p:nvPr>
            <p:ph type="sldNum" sz="quarter" idx="12"/>
          </p:nvPr>
        </p:nvSpPr>
        <p:spPr/>
        <p:txBody>
          <a:bodyPr/>
          <a:lstStyle/>
          <a:p>
            <a:pPr rtl="0"/>
            <a:fld id="{D57F1E4F-1CFF-5643-939E-217C01CDF565}" type="slidenum">
              <a:rPr lang="fr-FR" noProof="0" smtClean="0"/>
              <a:pPr rtl="0"/>
              <a:t>4</a:t>
            </a:fld>
            <a:endParaRPr lang="fr-FR" noProof="0"/>
          </a:p>
        </p:txBody>
      </p:sp>
    </p:spTree>
    <p:extLst>
      <p:ext uri="{BB962C8B-B14F-4D97-AF65-F5344CB8AC3E}">
        <p14:creationId xmlns:p14="http://schemas.microsoft.com/office/powerpoint/2010/main" val="24728899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5B9EBC-CA6F-CA4E-1E1F-638938512D4B}"/>
              </a:ext>
            </a:extLst>
          </p:cNvPr>
          <p:cNvSpPr>
            <a:spLocks noGrp="1"/>
          </p:cNvSpPr>
          <p:nvPr>
            <p:ph type="title"/>
          </p:nvPr>
        </p:nvSpPr>
        <p:spPr>
          <a:xfrm>
            <a:off x="1059704" y="849425"/>
            <a:ext cx="8761413" cy="706964"/>
          </a:xfrm>
        </p:spPr>
        <p:txBody>
          <a:bodyPr/>
          <a:lstStyle/>
          <a:p>
            <a:r>
              <a:rPr lang="en-US" b="1" dirty="0"/>
              <a:t>MOBILE NETWORKS</a:t>
            </a:r>
            <a:br>
              <a:rPr lang="en-US" dirty="0"/>
            </a:br>
            <a:r>
              <a:rPr lang="en-US" b="1" dirty="0"/>
              <a:t>Authentication in 4G LTE Networks</a:t>
            </a:r>
            <a:endParaRPr lang="fr-FR" dirty="0"/>
          </a:p>
        </p:txBody>
      </p:sp>
      <p:pic>
        <p:nvPicPr>
          <p:cNvPr id="4" name="Espace réservé du contenu 3">
            <a:extLst>
              <a:ext uri="{FF2B5EF4-FFF2-40B4-BE49-F238E27FC236}">
                <a16:creationId xmlns:a16="http://schemas.microsoft.com/office/drawing/2014/main" id="{DB4F6978-2E4F-95A2-8FC4-6602AB773375}"/>
              </a:ext>
            </a:extLst>
          </p:cNvPr>
          <p:cNvPicPr>
            <a:picLocks noGrp="1" noChangeAspect="1"/>
          </p:cNvPicPr>
          <p:nvPr>
            <p:ph idx="1"/>
          </p:nvPr>
        </p:nvPicPr>
        <p:blipFill>
          <a:blip r:embed="rId2"/>
          <a:stretch>
            <a:fillRect/>
          </a:stretch>
        </p:blipFill>
        <p:spPr>
          <a:xfrm>
            <a:off x="4965700" y="2304774"/>
            <a:ext cx="7226300" cy="3350319"/>
          </a:xfrm>
          <a:prstGeom prst="rect">
            <a:avLst/>
          </a:prstGeom>
        </p:spPr>
      </p:pic>
      <p:sp>
        <p:nvSpPr>
          <p:cNvPr id="10" name="ZoneTexte 9">
            <a:extLst>
              <a:ext uri="{FF2B5EF4-FFF2-40B4-BE49-F238E27FC236}">
                <a16:creationId xmlns:a16="http://schemas.microsoft.com/office/drawing/2014/main" id="{5F1C51B5-052E-9F5F-3A82-9EB7D7F348C7}"/>
              </a:ext>
            </a:extLst>
          </p:cNvPr>
          <p:cNvSpPr txBox="1"/>
          <p:nvPr/>
        </p:nvSpPr>
        <p:spPr>
          <a:xfrm>
            <a:off x="0" y="2304774"/>
            <a:ext cx="5068957" cy="3785652"/>
          </a:xfrm>
          <a:prstGeom prst="rect">
            <a:avLst/>
          </a:prstGeom>
          <a:noFill/>
        </p:spPr>
        <p:txBody>
          <a:bodyPr wrap="square">
            <a:spAutoFit/>
          </a:bodyPr>
          <a:lstStyle/>
          <a:p>
            <a:r>
              <a:rPr lang="en-US" sz="1200" b="1" dirty="0">
                <a:cs typeface="Times New Roman" panose="02020603050405020304" pitchFamily="18" charset="0"/>
              </a:rPr>
              <a:t>1. Initiate authentication process</a:t>
            </a:r>
          </a:p>
          <a:p>
            <a:endParaRPr lang="en-US" sz="1200" dirty="0">
              <a:cs typeface="Times New Roman" panose="02020603050405020304" pitchFamily="18" charset="0"/>
            </a:endParaRPr>
          </a:p>
          <a:p>
            <a:r>
              <a:rPr lang="en-US" sz="1200" b="1" dirty="0">
                <a:cs typeface="Times New Roman" panose="02020603050405020304" pitchFamily="18" charset="0"/>
              </a:rPr>
              <a:t>- Generation of random RAND value and AUTN authentication:</a:t>
            </a:r>
          </a:p>
          <a:p>
            <a:r>
              <a:rPr lang="en-US" sz="1200" dirty="0">
                <a:cs typeface="Times New Roman" panose="02020603050405020304" pitchFamily="18" charset="0"/>
              </a:rPr>
              <a:t>    - The network generates a random RAND value for each authentication session. This random value is used in cryptographic calculations to prevent replay attacks.</a:t>
            </a:r>
          </a:p>
          <a:p>
            <a:r>
              <a:rPr lang="en-US" sz="1200" dirty="0">
                <a:cs typeface="Times New Roman" panose="02020603050405020304" pitchFamily="18" charset="0"/>
              </a:rPr>
              <a:t>    - </a:t>
            </a:r>
            <a:r>
              <a:rPr lang="en-US" sz="1200" b="1" dirty="0">
                <a:cs typeface="Times New Roman" panose="02020603050405020304" pitchFamily="18" charset="0"/>
              </a:rPr>
              <a:t>The AUTN authentication token </a:t>
            </a:r>
            <a:r>
              <a:rPr lang="en-US" sz="1200" dirty="0">
                <a:cs typeface="Times New Roman" panose="02020603050405020304" pitchFamily="18" charset="0"/>
              </a:rPr>
              <a:t>is also generated by the AUC (Authentication Center), and contains several pieces of information:</a:t>
            </a:r>
          </a:p>
          <a:p>
            <a:r>
              <a:rPr lang="en-US" sz="1200" dirty="0">
                <a:cs typeface="Times New Roman" panose="02020603050405020304" pitchFamily="18" charset="0"/>
              </a:rPr>
              <a:t>        </a:t>
            </a:r>
            <a:r>
              <a:rPr lang="en-US" sz="1200" b="1" dirty="0">
                <a:cs typeface="Times New Roman" panose="02020603050405020304" pitchFamily="18" charset="0"/>
              </a:rPr>
              <a:t>- SQN (Sequence Number): </a:t>
            </a:r>
            <a:r>
              <a:rPr lang="en-US" sz="1200" dirty="0">
                <a:cs typeface="Times New Roman" panose="02020603050405020304" pitchFamily="18" charset="0"/>
              </a:rPr>
              <a:t>A unique sequence number which is used to ensure that each authentication session is unique, and to prevent replay attacks.</a:t>
            </a:r>
          </a:p>
          <a:p>
            <a:r>
              <a:rPr lang="en-US" sz="1200" dirty="0">
                <a:cs typeface="Times New Roman" panose="02020603050405020304" pitchFamily="18" charset="0"/>
              </a:rPr>
              <a:t>        </a:t>
            </a:r>
            <a:r>
              <a:rPr lang="en-US" sz="1200" b="1" dirty="0">
                <a:cs typeface="Times New Roman" panose="02020603050405020304" pitchFamily="18" charset="0"/>
              </a:rPr>
              <a:t>- AK (Authentication Key): </a:t>
            </a:r>
            <a:r>
              <a:rPr lang="en-US" sz="1200" dirty="0">
                <a:cs typeface="Times New Roman" panose="02020603050405020304" pitchFamily="18" charset="0"/>
              </a:rPr>
              <a:t>Key used to calculate authentication.</a:t>
            </a:r>
          </a:p>
          <a:p>
            <a:r>
              <a:rPr lang="en-US" sz="1200" b="1" dirty="0">
                <a:cs typeface="Times New Roman" panose="02020603050405020304" pitchFamily="18" charset="0"/>
              </a:rPr>
              <a:t>        - AMF (Authentication Management Field): </a:t>
            </a:r>
            <a:r>
              <a:rPr lang="en-US" sz="1200" dirty="0">
                <a:cs typeface="Times New Roman" panose="02020603050405020304" pitchFamily="18" charset="0"/>
              </a:rPr>
              <a:t>Field containing authentication management information.</a:t>
            </a:r>
          </a:p>
          <a:p>
            <a:r>
              <a:rPr lang="en-US" sz="1200" dirty="0">
                <a:cs typeface="Times New Roman" panose="02020603050405020304" pitchFamily="18" charset="0"/>
              </a:rPr>
              <a:t>      </a:t>
            </a:r>
            <a:r>
              <a:rPr lang="en-US" sz="1200" b="1" dirty="0">
                <a:cs typeface="Times New Roman" panose="02020603050405020304" pitchFamily="18" charset="0"/>
              </a:rPr>
              <a:t>  - MAC (Message Authentication Code): </a:t>
            </a:r>
            <a:r>
              <a:rPr lang="en-US" sz="1200" dirty="0">
                <a:cs typeface="Times New Roman" panose="02020603050405020304" pitchFamily="18" charset="0"/>
              </a:rPr>
              <a:t>Used to ensure authentication integrity and verify that the message has not been modified. These values are sent to the UE user terminal.[19]</a:t>
            </a:r>
            <a:endParaRPr lang="fr-FR" sz="1200" dirty="0">
              <a:cs typeface="Times New Roman" panose="02020603050405020304" pitchFamily="18" charset="0"/>
            </a:endParaRPr>
          </a:p>
          <a:p>
            <a:endParaRPr lang="fr-FR" sz="1200" dirty="0"/>
          </a:p>
        </p:txBody>
      </p:sp>
      <p:sp>
        <p:nvSpPr>
          <p:cNvPr id="3" name="ZoneTexte 2">
            <a:extLst>
              <a:ext uri="{FF2B5EF4-FFF2-40B4-BE49-F238E27FC236}">
                <a16:creationId xmlns:a16="http://schemas.microsoft.com/office/drawing/2014/main" id="{66B0669C-B319-8D78-70FB-EAB06694414C}"/>
              </a:ext>
            </a:extLst>
          </p:cNvPr>
          <p:cNvSpPr txBox="1"/>
          <p:nvPr/>
        </p:nvSpPr>
        <p:spPr>
          <a:xfrm>
            <a:off x="5068957" y="5627797"/>
            <a:ext cx="6605517" cy="261610"/>
          </a:xfrm>
          <a:prstGeom prst="rect">
            <a:avLst/>
          </a:prstGeom>
          <a:noFill/>
        </p:spPr>
        <p:txBody>
          <a:bodyPr wrap="square" rtlCol="0">
            <a:spAutoFit/>
          </a:bodyPr>
          <a:lstStyle/>
          <a:p>
            <a:r>
              <a:rPr lang="en-US" sz="1100" dirty="0"/>
              <a:t>[19] </a:t>
            </a:r>
            <a:endParaRPr lang="fr-FR" sz="1100" dirty="0"/>
          </a:p>
        </p:txBody>
      </p:sp>
      <p:sp>
        <p:nvSpPr>
          <p:cNvPr id="5" name="Espace réservé du numéro de diapositive 4">
            <a:extLst>
              <a:ext uri="{FF2B5EF4-FFF2-40B4-BE49-F238E27FC236}">
                <a16:creationId xmlns:a16="http://schemas.microsoft.com/office/drawing/2014/main" id="{2FD5370E-72BB-45A5-466A-B43E45A06D77}"/>
              </a:ext>
            </a:extLst>
          </p:cNvPr>
          <p:cNvSpPr>
            <a:spLocks noGrp="1"/>
          </p:cNvSpPr>
          <p:nvPr>
            <p:ph type="sldNum" sz="quarter" idx="12"/>
          </p:nvPr>
        </p:nvSpPr>
        <p:spPr/>
        <p:txBody>
          <a:bodyPr/>
          <a:lstStyle/>
          <a:p>
            <a:pPr rtl="0"/>
            <a:fld id="{D57F1E4F-1CFF-5643-939E-217C01CDF565}" type="slidenum">
              <a:rPr lang="fr-FR" noProof="0" smtClean="0"/>
              <a:pPr rtl="0"/>
              <a:t>40</a:t>
            </a:fld>
            <a:endParaRPr lang="fr-FR" noProof="0"/>
          </a:p>
        </p:txBody>
      </p:sp>
    </p:spTree>
    <p:extLst>
      <p:ext uri="{BB962C8B-B14F-4D97-AF65-F5344CB8AC3E}">
        <p14:creationId xmlns:p14="http://schemas.microsoft.com/office/powerpoint/2010/main" val="4902413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22B738-4E2A-B0C1-E5FE-D79C58CAF786}"/>
              </a:ext>
            </a:extLst>
          </p:cNvPr>
          <p:cNvSpPr>
            <a:spLocks noGrp="1"/>
          </p:cNvSpPr>
          <p:nvPr>
            <p:ph type="title"/>
          </p:nvPr>
        </p:nvSpPr>
        <p:spPr/>
        <p:txBody>
          <a:bodyPr/>
          <a:lstStyle/>
          <a:p>
            <a:r>
              <a:rPr lang="en-US" b="1" dirty="0"/>
              <a:t>MOBILE NETWORKS</a:t>
            </a:r>
            <a:br>
              <a:rPr lang="en-US" dirty="0"/>
            </a:br>
            <a:r>
              <a:rPr lang="en-US" b="1" dirty="0"/>
              <a:t>Authentication in 4G LTE Networks</a:t>
            </a:r>
            <a:endParaRPr lang="fr-FR" dirty="0"/>
          </a:p>
        </p:txBody>
      </p:sp>
      <p:pic>
        <p:nvPicPr>
          <p:cNvPr id="6" name="Espace réservé du contenu 5">
            <a:extLst>
              <a:ext uri="{FF2B5EF4-FFF2-40B4-BE49-F238E27FC236}">
                <a16:creationId xmlns:a16="http://schemas.microsoft.com/office/drawing/2014/main" id="{EA83BFFE-8769-7362-F72B-03B26E119705}"/>
              </a:ext>
            </a:extLst>
          </p:cNvPr>
          <p:cNvPicPr>
            <a:picLocks noGrp="1" noChangeAspect="1"/>
          </p:cNvPicPr>
          <p:nvPr>
            <p:ph idx="1"/>
          </p:nvPr>
        </p:nvPicPr>
        <p:blipFill>
          <a:blip r:embed="rId2"/>
          <a:stretch>
            <a:fillRect/>
          </a:stretch>
        </p:blipFill>
        <p:spPr>
          <a:xfrm>
            <a:off x="6375199" y="2675823"/>
            <a:ext cx="4764328" cy="3577340"/>
          </a:xfrm>
          <a:prstGeom prst="rect">
            <a:avLst/>
          </a:prstGeom>
        </p:spPr>
      </p:pic>
      <p:sp>
        <p:nvSpPr>
          <p:cNvPr id="5" name="ZoneTexte 4">
            <a:extLst>
              <a:ext uri="{FF2B5EF4-FFF2-40B4-BE49-F238E27FC236}">
                <a16:creationId xmlns:a16="http://schemas.microsoft.com/office/drawing/2014/main" id="{B5110B36-0F21-75C0-4178-B1B3225C1427}"/>
              </a:ext>
            </a:extLst>
          </p:cNvPr>
          <p:cNvSpPr txBox="1"/>
          <p:nvPr/>
        </p:nvSpPr>
        <p:spPr>
          <a:xfrm>
            <a:off x="483537" y="2282257"/>
            <a:ext cx="5410200" cy="4185761"/>
          </a:xfrm>
          <a:prstGeom prst="rect">
            <a:avLst/>
          </a:prstGeom>
          <a:noFill/>
        </p:spPr>
        <p:txBody>
          <a:bodyPr wrap="square" rtlCol="0">
            <a:spAutoFit/>
          </a:bodyPr>
          <a:lstStyle/>
          <a:p>
            <a:r>
              <a:rPr lang="en-US" sz="1400" b="1" dirty="0">
                <a:latin typeface="+mj-lt"/>
                <a:cs typeface="Times New Roman" panose="02020603050405020304" pitchFamily="18" charset="0"/>
              </a:rPr>
              <a:t>2. Verification of the Message by the UE:</a:t>
            </a:r>
          </a:p>
          <a:p>
            <a:endParaRPr lang="en-US" sz="1400" dirty="0">
              <a:latin typeface="+mj-lt"/>
              <a:cs typeface="Times New Roman" panose="02020603050405020304" pitchFamily="18" charset="0"/>
            </a:endParaRPr>
          </a:p>
          <a:p>
            <a:r>
              <a:rPr lang="en-US" sz="1400" b="1" dirty="0">
                <a:latin typeface="+mj-lt"/>
                <a:cs typeface="Times New Roman" panose="02020603050405020304" pitchFamily="18" charset="0"/>
              </a:rPr>
              <a:t>- Reception of RAND and AUTN by the UE:</a:t>
            </a:r>
          </a:p>
          <a:p>
            <a:r>
              <a:rPr lang="en-US" sz="1400" dirty="0">
                <a:latin typeface="+mj-lt"/>
                <a:cs typeface="Times New Roman" panose="02020603050405020304" pitchFamily="18" charset="0"/>
              </a:rPr>
              <a:t>    - The UE terminal receives the `RAND` and `AUTN` values sent by the network.</a:t>
            </a:r>
          </a:p>
          <a:p>
            <a:r>
              <a:rPr lang="en-US" sz="1400" dirty="0">
                <a:latin typeface="+mj-lt"/>
                <a:cs typeface="Times New Roman" panose="02020603050405020304" pitchFamily="18" charset="0"/>
              </a:rPr>
              <a:t>- Calculation of the MAC and the RES Response by the UE:</a:t>
            </a:r>
          </a:p>
          <a:p>
            <a:r>
              <a:rPr lang="en-US" sz="1400" b="1" dirty="0">
                <a:latin typeface="+mj-lt"/>
                <a:cs typeface="Times New Roman" panose="02020603050405020304" pitchFamily="18" charset="0"/>
              </a:rPr>
              <a:t>    - MAC: </a:t>
            </a:r>
            <a:r>
              <a:rPr lang="en-US" sz="1400" dirty="0">
                <a:latin typeface="+mj-lt"/>
                <a:cs typeface="Times New Roman" panose="02020603050405020304" pitchFamily="18" charset="0"/>
              </a:rPr>
              <a:t>The UE uses the RAND value, the AK key, and other parameters to calculate a MAC. It must verify that the calculated MAC matches the one received from the network.</a:t>
            </a:r>
          </a:p>
          <a:p>
            <a:r>
              <a:rPr lang="en-US" sz="1400" b="1" dirty="0">
                <a:latin typeface="+mj-lt"/>
                <a:cs typeface="Times New Roman" panose="02020603050405020304" pitchFamily="18" charset="0"/>
              </a:rPr>
              <a:t>    - Validation of MAC: </a:t>
            </a:r>
            <a:r>
              <a:rPr lang="en-US" sz="1400" dirty="0">
                <a:latin typeface="+mj-lt"/>
                <a:cs typeface="Times New Roman" panose="02020603050405020304" pitchFamily="18" charset="0"/>
              </a:rPr>
              <a:t>If the calculated MAC by the UE matches the one sent by the network, it means the network and the UE are legitimate, and the communication has not been altered. If the MAC does not match, the authentication fails.</a:t>
            </a:r>
          </a:p>
          <a:p>
            <a:r>
              <a:rPr lang="en-US" sz="1400" dirty="0">
                <a:latin typeface="+mj-lt"/>
                <a:cs typeface="Times New Roman" panose="02020603050405020304" pitchFamily="18" charset="0"/>
              </a:rPr>
              <a:t> </a:t>
            </a:r>
            <a:r>
              <a:rPr lang="en-US" sz="1400" b="1" dirty="0">
                <a:latin typeface="+mj-lt"/>
                <a:cs typeface="Times New Roman" panose="02020603050405020304" pitchFamily="18" charset="0"/>
              </a:rPr>
              <a:t>   - Generation of the RES Response: </a:t>
            </a:r>
            <a:r>
              <a:rPr lang="en-US" sz="1400" dirty="0">
                <a:latin typeface="+mj-lt"/>
                <a:cs typeface="Times New Roman" panose="02020603050405020304" pitchFamily="18" charset="0"/>
              </a:rPr>
              <a:t>The UE uses the RAND value and the key K (shared between the UE and the network) to generate a RES response to send to the network.[24]</a:t>
            </a:r>
            <a:endParaRPr lang="fr-FR" sz="1400" dirty="0">
              <a:latin typeface="+mj-lt"/>
              <a:cs typeface="Times New Roman" panose="02020603050405020304" pitchFamily="18" charset="0"/>
            </a:endParaRPr>
          </a:p>
        </p:txBody>
      </p:sp>
      <p:sp>
        <p:nvSpPr>
          <p:cNvPr id="3" name="Espace réservé du numéro de diapositive 2">
            <a:extLst>
              <a:ext uri="{FF2B5EF4-FFF2-40B4-BE49-F238E27FC236}">
                <a16:creationId xmlns:a16="http://schemas.microsoft.com/office/drawing/2014/main" id="{6013928F-9AE2-B5DA-6D95-C02FEFE612B5}"/>
              </a:ext>
            </a:extLst>
          </p:cNvPr>
          <p:cNvSpPr>
            <a:spLocks noGrp="1"/>
          </p:cNvSpPr>
          <p:nvPr>
            <p:ph type="sldNum" sz="quarter" idx="12"/>
          </p:nvPr>
        </p:nvSpPr>
        <p:spPr/>
        <p:txBody>
          <a:bodyPr/>
          <a:lstStyle/>
          <a:p>
            <a:pPr rtl="0"/>
            <a:fld id="{D57F1E4F-1CFF-5643-939E-217C01CDF565}" type="slidenum">
              <a:rPr lang="fr-FR" noProof="0" smtClean="0"/>
              <a:pPr rtl="0"/>
              <a:t>41</a:t>
            </a:fld>
            <a:endParaRPr lang="fr-FR" noProof="0"/>
          </a:p>
        </p:txBody>
      </p:sp>
      <p:sp>
        <p:nvSpPr>
          <p:cNvPr id="7" name="ZoneTexte 6">
            <a:extLst>
              <a:ext uri="{FF2B5EF4-FFF2-40B4-BE49-F238E27FC236}">
                <a16:creationId xmlns:a16="http://schemas.microsoft.com/office/drawing/2014/main" id="{D539CAC0-ABB9-DA24-FA73-73E1DBAD9BB9}"/>
              </a:ext>
            </a:extLst>
          </p:cNvPr>
          <p:cNvSpPr txBox="1"/>
          <p:nvPr/>
        </p:nvSpPr>
        <p:spPr>
          <a:xfrm>
            <a:off x="5915893" y="6006976"/>
            <a:ext cx="6097384"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0" normalizeH="0" baseline="0" noProof="0" dirty="0">
                <a:ln>
                  <a:noFill/>
                </a:ln>
                <a:solidFill>
                  <a:prstClr val="black"/>
                </a:solidFill>
                <a:effectLst/>
                <a:uLnTx/>
                <a:uFillTx/>
                <a:latin typeface="Century Gothic" panose="020B0502020202020204"/>
                <a:ea typeface="+mn-ea"/>
                <a:cs typeface="+mn-cs"/>
              </a:rPr>
              <a:t>[19]</a:t>
            </a:r>
          </a:p>
        </p:txBody>
      </p:sp>
    </p:spTree>
    <p:extLst>
      <p:ext uri="{BB962C8B-B14F-4D97-AF65-F5344CB8AC3E}">
        <p14:creationId xmlns:p14="http://schemas.microsoft.com/office/powerpoint/2010/main" val="3721343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D2DAA553-B350-378D-9C39-009A74891F53}"/>
              </a:ext>
            </a:extLst>
          </p:cNvPr>
          <p:cNvSpPr txBox="1"/>
          <p:nvPr/>
        </p:nvSpPr>
        <p:spPr>
          <a:xfrm>
            <a:off x="232756" y="0"/>
            <a:ext cx="5863244" cy="6771084"/>
          </a:xfrm>
          <a:prstGeom prst="rect">
            <a:avLst/>
          </a:prstGeom>
          <a:noFill/>
        </p:spPr>
        <p:txBody>
          <a:bodyPr wrap="square">
            <a:spAutoFit/>
          </a:bodyPr>
          <a:lstStyle/>
          <a:p>
            <a:r>
              <a:rPr lang="en-US" sz="1300" b="1" dirty="0">
                <a:cs typeface="Times New Roman" panose="02020603050405020304" pitchFamily="18" charset="0"/>
              </a:rPr>
              <a:t>3</a:t>
            </a:r>
            <a:r>
              <a:rPr lang="en-US" sz="1400" b="1" dirty="0">
                <a:cs typeface="Times New Roman" panose="02020603050405020304" pitchFamily="18" charset="0"/>
              </a:rPr>
              <a:t>. Verification of the RES Response:</a:t>
            </a:r>
          </a:p>
          <a:p>
            <a:r>
              <a:rPr lang="en-US" sz="1400" b="1" dirty="0">
                <a:cs typeface="Times New Roman" panose="02020603050405020304" pitchFamily="18" charset="0"/>
              </a:rPr>
              <a:t>     - Sending RES to the network:</a:t>
            </a:r>
          </a:p>
          <a:p>
            <a:r>
              <a:rPr lang="en-US" sz="1400" dirty="0">
                <a:cs typeface="Times New Roman" panose="02020603050405020304" pitchFamily="18" charset="0"/>
              </a:rPr>
              <a:t>    - The UE sends the RES response it calculated using the RAND value and the key K to the network. This response is then compared with the expected response, XRES.</a:t>
            </a:r>
          </a:p>
          <a:p>
            <a:r>
              <a:rPr lang="en-US" sz="1400" dirty="0">
                <a:cs typeface="Times New Roman" panose="02020603050405020304" pitchFamily="18" charset="0"/>
              </a:rPr>
              <a:t>    </a:t>
            </a:r>
            <a:r>
              <a:rPr lang="en-US" sz="1400" b="1" dirty="0">
                <a:cs typeface="Times New Roman" panose="02020603050405020304" pitchFamily="18" charset="0"/>
              </a:rPr>
              <a:t> - Comparison with XRES at the network level:</a:t>
            </a:r>
          </a:p>
          <a:p>
            <a:r>
              <a:rPr lang="en-US" sz="1400" dirty="0">
                <a:cs typeface="Times New Roman" panose="02020603050405020304" pitchFamily="18" charset="0"/>
              </a:rPr>
              <a:t>    - The network calculates the XRES value using the same parameters (RAND and K). It compares the XRES value with the RES sent by the UE.</a:t>
            </a:r>
          </a:p>
          <a:p>
            <a:r>
              <a:rPr lang="en-US" sz="1400" dirty="0">
                <a:cs typeface="Times New Roman" panose="02020603050405020304" pitchFamily="18" charset="0"/>
              </a:rPr>
              <a:t>    - If the values match, it means authentication is successful and the UE is legitimate.</a:t>
            </a:r>
          </a:p>
          <a:p>
            <a:endParaRPr lang="en-US" sz="1400" dirty="0">
              <a:cs typeface="Times New Roman" panose="02020603050405020304" pitchFamily="18" charset="0"/>
            </a:endParaRPr>
          </a:p>
          <a:p>
            <a:r>
              <a:rPr lang="en-US" sz="1400" b="1" dirty="0">
                <a:cs typeface="Times New Roman" panose="02020603050405020304" pitchFamily="18" charset="0"/>
              </a:rPr>
              <a:t>4. Key Generation:</a:t>
            </a:r>
          </a:p>
          <a:p>
            <a:r>
              <a:rPr lang="en-US" sz="1400" dirty="0">
                <a:cs typeface="Times New Roman" panose="02020603050405020304" pitchFamily="18" charset="0"/>
              </a:rPr>
              <a:t>Once authentication is successful, the network and the UE generate security keys to secure future communications. The following steps are crucial for key generation:</a:t>
            </a:r>
          </a:p>
          <a:p>
            <a:r>
              <a:rPr lang="en-US" sz="1400" b="1" dirty="0">
                <a:cs typeface="Times New Roman" panose="02020603050405020304" pitchFamily="18" charset="0"/>
              </a:rPr>
              <a:t>- Calculation of encryption and integrity keys:</a:t>
            </a:r>
          </a:p>
          <a:p>
            <a:r>
              <a:rPr lang="en-US" sz="1400" dirty="0">
                <a:cs typeface="Times New Roman" panose="02020603050405020304" pitchFamily="18" charset="0"/>
              </a:rPr>
              <a:t>    </a:t>
            </a:r>
            <a:r>
              <a:rPr lang="en-US" sz="1400" b="1" dirty="0">
                <a:cs typeface="Times New Roman" panose="02020603050405020304" pitchFamily="18" charset="0"/>
              </a:rPr>
              <a:t>- CK (Cipher Key):</a:t>
            </a:r>
            <a:r>
              <a:rPr lang="en-US" sz="1400" dirty="0">
                <a:cs typeface="Times New Roman" panose="02020603050405020304" pitchFamily="18" charset="0"/>
              </a:rPr>
              <a:t> Encryption key generated to secure communications between the UE and the network, derived from RAND and K.</a:t>
            </a:r>
          </a:p>
          <a:p>
            <a:r>
              <a:rPr lang="en-US" sz="1400" dirty="0">
                <a:cs typeface="Times New Roman" panose="02020603050405020304" pitchFamily="18" charset="0"/>
              </a:rPr>
              <a:t>    </a:t>
            </a:r>
            <a:r>
              <a:rPr lang="en-US" sz="1400" b="1" dirty="0">
                <a:cs typeface="Times New Roman" panose="02020603050405020304" pitchFamily="18" charset="0"/>
              </a:rPr>
              <a:t>- IK (Integrity Key): </a:t>
            </a:r>
            <a:r>
              <a:rPr lang="en-US" sz="1400" dirty="0">
                <a:cs typeface="Times New Roman" panose="02020603050405020304" pitchFamily="18" charset="0"/>
              </a:rPr>
              <a:t>Integrity key generated to ensure that messages exchanged between the UE and the network are not altered. It is also derived from RAND and K.</a:t>
            </a:r>
          </a:p>
          <a:p>
            <a:r>
              <a:rPr lang="en-US" sz="1400" b="1" dirty="0">
                <a:cs typeface="Times New Roman" panose="02020603050405020304" pitchFamily="18" charset="0"/>
              </a:rPr>
              <a:t>- Session key KASME (Key for Access and Session Management Entity):</a:t>
            </a:r>
          </a:p>
          <a:p>
            <a:r>
              <a:rPr lang="en-US" sz="1400" dirty="0">
                <a:cs typeface="Times New Roman" panose="02020603050405020304" pitchFamily="18" charset="0"/>
              </a:rPr>
              <a:t>    </a:t>
            </a:r>
            <a:r>
              <a:rPr lang="en-US" sz="1400" b="1" dirty="0">
                <a:cs typeface="Times New Roman" panose="02020603050405020304" pitchFamily="18" charset="0"/>
              </a:rPr>
              <a:t>- KASME: </a:t>
            </a:r>
            <a:r>
              <a:rPr lang="en-US" sz="1400" dirty="0">
                <a:cs typeface="Times New Roman" panose="02020603050405020304" pitchFamily="18" charset="0"/>
              </a:rPr>
              <a:t>Main key used to protect session data and secure exchanges between the UE and the network (NAS and AS). It is derived from CK and IK and is used to secure communication.</a:t>
            </a:r>
          </a:p>
          <a:p>
            <a:r>
              <a:rPr lang="en-US" sz="1400" b="1" dirty="0">
                <a:cs typeface="Times New Roman" panose="02020603050405020304" pitchFamily="18" charset="0"/>
              </a:rPr>
              <a:t>- KDF (Key Derivation Function</a:t>
            </a:r>
            <a:r>
              <a:rPr lang="en-US" sz="1400" dirty="0">
                <a:cs typeface="Times New Roman" panose="02020603050405020304" pitchFamily="18" charset="0"/>
              </a:rPr>
              <a:t>): A function used to derive additional keys from KASME, such as K_NB (key for UE's network layer communication).</a:t>
            </a:r>
            <a:r>
              <a:rPr lang="fr-FR" sz="1400" dirty="0"/>
              <a:t> [24]</a:t>
            </a:r>
            <a:endParaRPr lang="fr-FR" sz="1300" dirty="0">
              <a:cs typeface="Times New Roman" panose="02020603050405020304" pitchFamily="18" charset="0"/>
            </a:endParaRPr>
          </a:p>
        </p:txBody>
      </p:sp>
      <p:pic>
        <p:nvPicPr>
          <p:cNvPr id="4" name="Image 3">
            <a:extLst>
              <a:ext uri="{FF2B5EF4-FFF2-40B4-BE49-F238E27FC236}">
                <a16:creationId xmlns:a16="http://schemas.microsoft.com/office/drawing/2014/main" id="{001DD490-CB9A-16FE-B1A8-AD0C68D34E13}"/>
              </a:ext>
            </a:extLst>
          </p:cNvPr>
          <p:cNvPicPr>
            <a:picLocks noChangeAspect="1"/>
          </p:cNvPicPr>
          <p:nvPr/>
        </p:nvPicPr>
        <p:blipFill>
          <a:blip r:embed="rId2"/>
          <a:stretch>
            <a:fillRect/>
          </a:stretch>
        </p:blipFill>
        <p:spPr>
          <a:xfrm>
            <a:off x="6096000" y="1597794"/>
            <a:ext cx="6096000" cy="3185962"/>
          </a:xfrm>
          <a:prstGeom prst="rect">
            <a:avLst/>
          </a:prstGeom>
        </p:spPr>
      </p:pic>
      <p:sp>
        <p:nvSpPr>
          <p:cNvPr id="2" name="Espace réservé du numéro de diapositive 1">
            <a:extLst>
              <a:ext uri="{FF2B5EF4-FFF2-40B4-BE49-F238E27FC236}">
                <a16:creationId xmlns:a16="http://schemas.microsoft.com/office/drawing/2014/main" id="{D94B57A8-4181-B351-1DCA-82D7A4BD3572}"/>
              </a:ext>
            </a:extLst>
          </p:cNvPr>
          <p:cNvSpPr>
            <a:spLocks noGrp="1"/>
          </p:cNvSpPr>
          <p:nvPr>
            <p:ph type="sldNum" sz="quarter" idx="12"/>
          </p:nvPr>
        </p:nvSpPr>
        <p:spPr/>
        <p:txBody>
          <a:bodyPr/>
          <a:lstStyle/>
          <a:p>
            <a:pPr rtl="0"/>
            <a:fld id="{D57F1E4F-1CFF-5643-939E-217C01CDF565}" type="slidenum">
              <a:rPr lang="fr-FR" noProof="0" smtClean="0"/>
              <a:pPr rtl="0"/>
              <a:t>42</a:t>
            </a:fld>
            <a:endParaRPr lang="fr-FR" noProof="0"/>
          </a:p>
        </p:txBody>
      </p:sp>
      <p:sp>
        <p:nvSpPr>
          <p:cNvPr id="5" name="ZoneTexte 4">
            <a:extLst>
              <a:ext uri="{FF2B5EF4-FFF2-40B4-BE49-F238E27FC236}">
                <a16:creationId xmlns:a16="http://schemas.microsoft.com/office/drawing/2014/main" id="{CD479A4B-CD36-2E9C-0A3F-F4C33CF0D551}"/>
              </a:ext>
            </a:extLst>
          </p:cNvPr>
          <p:cNvSpPr txBox="1"/>
          <p:nvPr/>
        </p:nvSpPr>
        <p:spPr>
          <a:xfrm>
            <a:off x="6176356" y="4783756"/>
            <a:ext cx="2842953" cy="369332"/>
          </a:xfrm>
          <a:prstGeom prst="rect">
            <a:avLst/>
          </a:prstGeom>
          <a:noFill/>
        </p:spPr>
        <p:txBody>
          <a:bodyPr wrap="square" rtlCol="0">
            <a:spAutoFit/>
          </a:bodyPr>
          <a:lstStyle/>
          <a:p>
            <a:r>
              <a:rPr lang="fr-FR" dirty="0"/>
              <a:t>[19]</a:t>
            </a:r>
          </a:p>
        </p:txBody>
      </p:sp>
    </p:spTree>
    <p:extLst>
      <p:ext uri="{BB962C8B-B14F-4D97-AF65-F5344CB8AC3E}">
        <p14:creationId xmlns:p14="http://schemas.microsoft.com/office/powerpoint/2010/main" val="38841176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881DED-F141-DB62-2330-A84F48C631F1}"/>
              </a:ext>
            </a:extLst>
          </p:cNvPr>
          <p:cNvSpPr>
            <a:spLocks noGrp="1"/>
          </p:cNvSpPr>
          <p:nvPr>
            <p:ph type="title"/>
          </p:nvPr>
        </p:nvSpPr>
        <p:spPr/>
        <p:txBody>
          <a:bodyPr/>
          <a:lstStyle/>
          <a:p>
            <a:r>
              <a:rPr lang="en-US" b="1" dirty="0"/>
              <a:t>MOBILE NETWORKS</a:t>
            </a:r>
            <a:br>
              <a:rPr lang="en-US" dirty="0"/>
            </a:br>
            <a:r>
              <a:rPr lang="en-US" b="1" dirty="0"/>
              <a:t>Authentication in 4G LTE Networks</a:t>
            </a:r>
            <a:endParaRPr lang="fr-FR" dirty="0"/>
          </a:p>
        </p:txBody>
      </p:sp>
      <p:sp>
        <p:nvSpPr>
          <p:cNvPr id="3" name="Espace réservé du contenu 2">
            <a:extLst>
              <a:ext uri="{FF2B5EF4-FFF2-40B4-BE49-F238E27FC236}">
                <a16:creationId xmlns:a16="http://schemas.microsoft.com/office/drawing/2014/main" id="{23ED0930-AF47-C910-C810-4D2DB649D3E0}"/>
              </a:ext>
            </a:extLst>
          </p:cNvPr>
          <p:cNvSpPr>
            <a:spLocks noGrp="1"/>
          </p:cNvSpPr>
          <p:nvPr>
            <p:ph idx="1"/>
          </p:nvPr>
        </p:nvSpPr>
        <p:spPr>
          <a:xfrm>
            <a:off x="0" y="2357267"/>
            <a:ext cx="4613564" cy="4123402"/>
          </a:xfrm>
        </p:spPr>
        <p:txBody>
          <a:bodyPr>
            <a:normAutofit fontScale="55000" lnSpcReduction="20000"/>
          </a:bodyPr>
          <a:lstStyle/>
          <a:p>
            <a:r>
              <a:rPr lang="en-US" sz="2000" b="1" dirty="0"/>
              <a:t>5. Secure Communication with Generated Keys:</a:t>
            </a:r>
            <a:endParaRPr lang="en-US" sz="2000" dirty="0"/>
          </a:p>
          <a:p>
            <a:pPr>
              <a:buFont typeface="Arial" panose="020B0604020202020204" pitchFamily="34" charset="0"/>
              <a:buChar char="•"/>
            </a:pPr>
            <a:r>
              <a:rPr lang="en-US" sz="2000" dirty="0"/>
              <a:t>Once the keys (CK, IK, KASME, K_NB) are generated, they are used to secure data exchanges between the UE (User Equipment) and the network.</a:t>
            </a:r>
          </a:p>
          <a:p>
            <a:pPr>
              <a:buFont typeface="Arial" panose="020B0604020202020204" pitchFamily="34" charset="0"/>
              <a:buChar char="•"/>
            </a:pPr>
            <a:r>
              <a:rPr lang="en-US" sz="2000" b="1" dirty="0"/>
              <a:t>NAS (Non-Access Stratum) Communication</a:t>
            </a:r>
            <a:r>
              <a:rPr lang="en-US" sz="2000" dirty="0"/>
              <a:t>: Refers to communication between the UE and the network unrelated to radio access management (e.g., session management, authentication).</a:t>
            </a:r>
          </a:p>
          <a:p>
            <a:pPr>
              <a:buFont typeface="Arial" panose="020B0604020202020204" pitchFamily="34" charset="0"/>
              <a:buChar char="•"/>
            </a:pPr>
            <a:r>
              <a:rPr lang="en-US" sz="2000" b="1" dirty="0"/>
              <a:t>AS (Access Stratum) and RRC (Radio Resource Control) Communication</a:t>
            </a:r>
            <a:r>
              <a:rPr lang="en-US" sz="2000" dirty="0"/>
              <a:t>: Involves radio resource management and connection setup, with CK and IK securing these exchanges.</a:t>
            </a:r>
          </a:p>
          <a:p>
            <a:r>
              <a:rPr lang="en-US" sz="2000" dirty="0"/>
              <a:t>6. Authentication and Session Finalization:</a:t>
            </a:r>
          </a:p>
          <a:p>
            <a:r>
              <a:rPr lang="en-US" sz="2000" b="1" dirty="0">
                <a:cs typeface="Times New Roman" panose="02020603050405020304" pitchFamily="18" charset="0"/>
              </a:rPr>
              <a:t>Authentication Finalization</a:t>
            </a:r>
            <a:r>
              <a:rPr lang="en-US" sz="2000" dirty="0">
                <a:cs typeface="Times New Roman" panose="02020603050405020304" pitchFamily="18" charset="0"/>
              </a:rPr>
              <a:t>: Authentication is successful if all MAC, RES, and XRES checks are positive. The network and UE can then exchange data securely.</a:t>
            </a:r>
          </a:p>
          <a:p>
            <a:r>
              <a:rPr lang="en-US" sz="2000" b="1" dirty="0"/>
              <a:t>Secure Communication</a:t>
            </a:r>
            <a:r>
              <a:rPr lang="en-US" sz="2000" dirty="0"/>
              <a:t>: With the generated keys (CK, IK, KASME), secure data exchanges can begin, including service data (internet, calls, etc.).[25]</a:t>
            </a:r>
          </a:p>
          <a:p>
            <a:pPr marL="0" indent="0">
              <a:buNone/>
            </a:pPr>
            <a:endParaRPr lang="en-US" sz="2000" dirty="0">
              <a:latin typeface="Times New Roman" panose="02020603050405020304" pitchFamily="18" charset="0"/>
              <a:cs typeface="Times New Roman" panose="02020603050405020304" pitchFamily="18" charset="0"/>
            </a:endParaRPr>
          </a:p>
        </p:txBody>
      </p:sp>
      <p:pic>
        <p:nvPicPr>
          <p:cNvPr id="4" name="Image 3">
            <a:extLst>
              <a:ext uri="{FF2B5EF4-FFF2-40B4-BE49-F238E27FC236}">
                <a16:creationId xmlns:a16="http://schemas.microsoft.com/office/drawing/2014/main" id="{59B9B039-5EF3-4A2E-691A-4E1BF086D4CB}"/>
              </a:ext>
            </a:extLst>
          </p:cNvPr>
          <p:cNvPicPr>
            <a:picLocks noChangeAspect="1"/>
          </p:cNvPicPr>
          <p:nvPr/>
        </p:nvPicPr>
        <p:blipFill>
          <a:blip r:embed="rId2"/>
          <a:stretch>
            <a:fillRect/>
          </a:stretch>
        </p:blipFill>
        <p:spPr>
          <a:xfrm>
            <a:off x="4437246" y="2074110"/>
            <a:ext cx="7353701" cy="4013081"/>
          </a:xfrm>
          <a:prstGeom prst="rect">
            <a:avLst/>
          </a:prstGeom>
        </p:spPr>
      </p:pic>
      <p:sp>
        <p:nvSpPr>
          <p:cNvPr id="5" name="Espace réservé du numéro de diapositive 4">
            <a:extLst>
              <a:ext uri="{FF2B5EF4-FFF2-40B4-BE49-F238E27FC236}">
                <a16:creationId xmlns:a16="http://schemas.microsoft.com/office/drawing/2014/main" id="{9E3F890B-9C3C-C34C-95AA-BDB9DB6FCAC6}"/>
              </a:ext>
            </a:extLst>
          </p:cNvPr>
          <p:cNvSpPr>
            <a:spLocks noGrp="1"/>
          </p:cNvSpPr>
          <p:nvPr>
            <p:ph type="sldNum" sz="quarter" idx="12"/>
          </p:nvPr>
        </p:nvSpPr>
        <p:spPr/>
        <p:txBody>
          <a:bodyPr/>
          <a:lstStyle/>
          <a:p>
            <a:pPr rtl="0"/>
            <a:fld id="{D57F1E4F-1CFF-5643-939E-217C01CDF565}" type="slidenum">
              <a:rPr lang="fr-FR" noProof="0" smtClean="0"/>
              <a:pPr rtl="0"/>
              <a:t>43</a:t>
            </a:fld>
            <a:endParaRPr lang="fr-FR" noProof="0"/>
          </a:p>
        </p:txBody>
      </p:sp>
      <p:sp>
        <p:nvSpPr>
          <p:cNvPr id="6" name="ZoneTexte 5">
            <a:extLst>
              <a:ext uri="{FF2B5EF4-FFF2-40B4-BE49-F238E27FC236}">
                <a16:creationId xmlns:a16="http://schemas.microsoft.com/office/drawing/2014/main" id="{42DDCB38-AC9D-2F1A-4B42-C2BD6B6D73D3}"/>
              </a:ext>
            </a:extLst>
          </p:cNvPr>
          <p:cNvSpPr txBox="1"/>
          <p:nvPr/>
        </p:nvSpPr>
        <p:spPr>
          <a:xfrm>
            <a:off x="6096874" y="6223717"/>
            <a:ext cx="5453149" cy="338554"/>
          </a:xfrm>
          <a:prstGeom prst="rect">
            <a:avLst/>
          </a:prstGeom>
          <a:noFill/>
        </p:spPr>
        <p:txBody>
          <a:bodyPr wrap="square" rtlCol="0">
            <a:spAutoFit/>
          </a:bodyPr>
          <a:lstStyle/>
          <a:p>
            <a:r>
              <a:rPr lang="en-US" sz="1600" dirty="0"/>
              <a:t>Figure : The 4G authentication procedure[26]</a:t>
            </a:r>
            <a:endParaRPr lang="fr-FR" sz="1600" dirty="0"/>
          </a:p>
        </p:txBody>
      </p:sp>
    </p:spTree>
    <p:extLst>
      <p:ext uri="{BB962C8B-B14F-4D97-AF65-F5344CB8AC3E}">
        <p14:creationId xmlns:p14="http://schemas.microsoft.com/office/powerpoint/2010/main" val="19733897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ZoneTexte 116">
            <a:extLst>
              <a:ext uri="{FF2B5EF4-FFF2-40B4-BE49-F238E27FC236}">
                <a16:creationId xmlns:a16="http://schemas.microsoft.com/office/drawing/2014/main" id="{CB4A1C95-6D57-A5B2-2171-8AA26C87F90A}"/>
              </a:ext>
            </a:extLst>
          </p:cNvPr>
          <p:cNvSpPr txBox="1"/>
          <p:nvPr/>
        </p:nvSpPr>
        <p:spPr>
          <a:xfrm>
            <a:off x="1" y="0"/>
            <a:ext cx="6417732" cy="6740307"/>
          </a:xfrm>
          <a:prstGeom prst="rect">
            <a:avLst/>
          </a:prstGeom>
          <a:noFill/>
        </p:spPr>
        <p:txBody>
          <a:bodyPr wrap="square" rtlCol="0">
            <a:spAutoFit/>
          </a:bodyPr>
          <a:lstStyle/>
          <a:p>
            <a:r>
              <a:rPr lang="en-US" sz="1200" b="1" dirty="0"/>
              <a:t>Steps of the 4G LTE Authentication Process</a:t>
            </a:r>
            <a:endParaRPr lang="en-US" sz="1200" dirty="0"/>
          </a:p>
          <a:p>
            <a:r>
              <a:rPr lang="en-US" sz="1200" b="1" dirty="0"/>
              <a:t>0.RRC Procedure (Radio Resource Control)</a:t>
            </a:r>
            <a:r>
              <a:rPr lang="en-US" sz="1200" dirty="0"/>
              <a:t>: Establishes the connection between the UE (User Equipment) and the network to initiate the authentication procedure.</a:t>
            </a:r>
          </a:p>
          <a:p>
            <a:pPr>
              <a:buFont typeface="+mj-lt"/>
              <a:buAutoNum type="arabicPeriod"/>
            </a:pPr>
            <a:r>
              <a:rPr lang="en-US" sz="1200" b="1" dirty="0"/>
              <a:t>Attach Request</a:t>
            </a:r>
            <a:r>
              <a:rPr lang="en-US" sz="1200" dirty="0"/>
              <a:t>: The UE sends an attach request to the </a:t>
            </a:r>
            <a:r>
              <a:rPr lang="en-US" sz="1200" dirty="0" err="1"/>
              <a:t>eNodeB</a:t>
            </a:r>
            <a:r>
              <a:rPr lang="en-US" sz="1200" dirty="0"/>
              <a:t> with the identifier (GUTI/IMSI).</a:t>
            </a:r>
          </a:p>
          <a:p>
            <a:pPr>
              <a:buFont typeface="+mj-lt"/>
              <a:buAutoNum type="arabicPeriod"/>
            </a:pPr>
            <a:r>
              <a:rPr lang="en-US" sz="1200" b="1" dirty="0"/>
              <a:t>Attach Request to the MME</a:t>
            </a:r>
            <a:r>
              <a:rPr lang="en-US" sz="1200" dirty="0"/>
              <a:t>: The </a:t>
            </a:r>
            <a:r>
              <a:rPr lang="en-US" sz="1200" dirty="0" err="1"/>
              <a:t>eNodeB</a:t>
            </a:r>
            <a:r>
              <a:rPr lang="en-US" sz="1200" dirty="0"/>
              <a:t> sends the attach request to the MME to manage attachment and mobility.</a:t>
            </a:r>
          </a:p>
          <a:p>
            <a:pPr>
              <a:buFont typeface="+mj-lt"/>
              <a:buAutoNum type="arabicPeriod"/>
            </a:pPr>
            <a:r>
              <a:rPr lang="en-US" sz="1200" b="1" dirty="0"/>
              <a:t>Authentication Request</a:t>
            </a:r>
            <a:r>
              <a:rPr lang="en-US" sz="1200" dirty="0"/>
              <a:t>: The MME sends the authentication request to the HSS.</a:t>
            </a:r>
          </a:p>
          <a:p>
            <a:pPr>
              <a:buFont typeface="+mj-lt"/>
              <a:buAutoNum type="arabicPeriod"/>
            </a:pPr>
            <a:r>
              <a:rPr lang="en-US" sz="1200" b="1" dirty="0"/>
              <a:t>Generation of the Authentication Vector (AV)</a:t>
            </a:r>
            <a:r>
              <a:rPr lang="en-US" sz="1200" dirty="0"/>
              <a:t>: The HSS generates an AV vector with parameters like </a:t>
            </a:r>
            <a:r>
              <a:rPr lang="en-US" sz="1200" b="1" dirty="0"/>
              <a:t>RAND</a:t>
            </a:r>
            <a:r>
              <a:rPr lang="en-US" sz="1200" dirty="0"/>
              <a:t>, </a:t>
            </a:r>
            <a:r>
              <a:rPr lang="en-US" sz="1200" b="1" dirty="0"/>
              <a:t>SQN</a:t>
            </a:r>
            <a:r>
              <a:rPr lang="en-US" sz="1200" dirty="0"/>
              <a:t>, </a:t>
            </a:r>
            <a:r>
              <a:rPr lang="en-US" sz="1200" b="1" dirty="0"/>
              <a:t>K</a:t>
            </a:r>
            <a:r>
              <a:rPr lang="en-US" sz="1200" dirty="0"/>
              <a:t>, </a:t>
            </a:r>
            <a:r>
              <a:rPr lang="en-US" sz="1200" b="1" dirty="0"/>
              <a:t>XRES</a:t>
            </a:r>
            <a:r>
              <a:rPr lang="en-US" sz="1200" dirty="0"/>
              <a:t>, and </a:t>
            </a:r>
            <a:r>
              <a:rPr lang="en-US" sz="1200" b="1" dirty="0"/>
              <a:t>AUTN</a:t>
            </a:r>
            <a:r>
              <a:rPr lang="en-US" sz="1200" dirty="0"/>
              <a:t>.</a:t>
            </a:r>
          </a:p>
          <a:p>
            <a:pPr>
              <a:buFont typeface="+mj-lt"/>
              <a:buAutoNum type="arabicPeriod"/>
            </a:pPr>
            <a:r>
              <a:rPr lang="en-US" sz="1200" b="1" dirty="0"/>
              <a:t>Authentication Response</a:t>
            </a:r>
            <a:r>
              <a:rPr lang="en-US" sz="1200" dirty="0"/>
              <a:t>: The HSS responds with the AV vector to the MME.</a:t>
            </a:r>
          </a:p>
          <a:p>
            <a:pPr>
              <a:buFont typeface="+mj-lt"/>
              <a:buAutoNum type="arabicPeriod"/>
            </a:pPr>
            <a:r>
              <a:rPr lang="en-US" sz="1200" b="1" dirty="0"/>
              <a:t>Authentication Request to the UE</a:t>
            </a:r>
            <a:r>
              <a:rPr lang="en-US" sz="1200" dirty="0"/>
              <a:t>: The MME sends </a:t>
            </a:r>
            <a:r>
              <a:rPr lang="en-US" sz="1200" b="1" dirty="0"/>
              <a:t>RAND</a:t>
            </a:r>
            <a:r>
              <a:rPr lang="en-US" sz="1200" dirty="0"/>
              <a:t> and </a:t>
            </a:r>
            <a:r>
              <a:rPr lang="en-US" sz="1200" b="1" dirty="0"/>
              <a:t>AUTN</a:t>
            </a:r>
            <a:r>
              <a:rPr lang="en-US" sz="1200" dirty="0"/>
              <a:t> to the UE.</a:t>
            </a:r>
          </a:p>
          <a:p>
            <a:pPr>
              <a:buFont typeface="+mj-lt"/>
              <a:buAutoNum type="arabicPeriod"/>
            </a:pPr>
            <a:r>
              <a:rPr lang="en-US" sz="1200" b="1" dirty="0"/>
              <a:t>Authentication Verification</a:t>
            </a:r>
            <a:r>
              <a:rPr lang="en-US" sz="1200" dirty="0"/>
              <a:t>: The UE calculates a response (</a:t>
            </a:r>
            <a:r>
              <a:rPr lang="en-US" sz="1200" b="1" dirty="0"/>
              <a:t>RES</a:t>
            </a:r>
            <a:r>
              <a:rPr lang="en-US" sz="1200" dirty="0"/>
              <a:t>) and sends it to the MME.</a:t>
            </a:r>
          </a:p>
          <a:p>
            <a:pPr>
              <a:buFont typeface="+mj-lt"/>
              <a:buAutoNum type="arabicPeriod"/>
            </a:pPr>
            <a:r>
              <a:rPr lang="en-US" sz="1200" b="1" dirty="0"/>
              <a:t>Comparison of RES with XRES</a:t>
            </a:r>
            <a:r>
              <a:rPr lang="en-US" sz="1200" dirty="0"/>
              <a:t>: The MME compares </a:t>
            </a:r>
            <a:r>
              <a:rPr lang="en-US" sz="1200" b="1" dirty="0"/>
              <a:t>RES</a:t>
            </a:r>
            <a:r>
              <a:rPr lang="en-US" sz="1200" dirty="0"/>
              <a:t> and </a:t>
            </a:r>
            <a:r>
              <a:rPr lang="en-US" sz="1200" b="1" dirty="0"/>
              <a:t>XRES</a:t>
            </a:r>
            <a:r>
              <a:rPr lang="en-US" sz="1200" dirty="0"/>
              <a:t>; authentication is successful if they match.</a:t>
            </a:r>
          </a:p>
          <a:p>
            <a:pPr>
              <a:buFont typeface="+mj-lt"/>
              <a:buAutoNum type="arabicPeriod"/>
            </a:pPr>
            <a:r>
              <a:rPr lang="en-US" sz="1200" b="1" dirty="0"/>
              <a:t>NAS Security Mode Command</a:t>
            </a:r>
            <a:r>
              <a:rPr lang="en-US" sz="1200" dirty="0"/>
              <a:t>: If authentication is successful, the MME sends a security command to the UE for NAS signaling.</a:t>
            </a:r>
          </a:p>
          <a:p>
            <a:pPr>
              <a:buFont typeface="+mj-lt"/>
              <a:buAutoNum type="arabicPeriod"/>
            </a:pPr>
            <a:r>
              <a:rPr lang="en-US" sz="1200" b="1" dirty="0"/>
              <a:t>NAS Security Mode Complete</a:t>
            </a:r>
            <a:r>
              <a:rPr lang="en-US" sz="1200" dirty="0"/>
              <a:t>: The UE confirms the application of the NAS security mode.</a:t>
            </a:r>
          </a:p>
          <a:p>
            <a:pPr>
              <a:buFont typeface="+mj-lt"/>
              <a:buAutoNum type="arabicPeriod"/>
            </a:pPr>
            <a:r>
              <a:rPr lang="en-US" sz="1200" b="1" dirty="0"/>
              <a:t>Protected NAS Signaling</a:t>
            </a:r>
            <a:r>
              <a:rPr lang="en-US" sz="1200" dirty="0"/>
              <a:t>: Communication between the UE and the network is protected.</a:t>
            </a:r>
          </a:p>
          <a:p>
            <a:pPr>
              <a:buFont typeface="+mj-lt"/>
              <a:buAutoNum type="arabicPeriod"/>
            </a:pPr>
            <a:r>
              <a:rPr lang="en-US" sz="1200" b="1" dirty="0"/>
              <a:t>RRC Security Mode Command</a:t>
            </a:r>
            <a:r>
              <a:rPr lang="en-US" sz="1200" dirty="0"/>
              <a:t>: The MME configures security at the RRC radio control level.</a:t>
            </a:r>
          </a:p>
          <a:p>
            <a:pPr>
              <a:buFont typeface="+mj-lt"/>
              <a:buAutoNum type="arabicPeriod"/>
            </a:pPr>
            <a:r>
              <a:rPr lang="en-US" sz="1200" b="1" dirty="0"/>
              <a:t>RRC Key Derivation</a:t>
            </a:r>
            <a:r>
              <a:rPr lang="en-US" sz="1200" dirty="0"/>
              <a:t>: The MME generates the keys necessary to secure the RRC communication.</a:t>
            </a:r>
          </a:p>
          <a:p>
            <a:pPr>
              <a:buFont typeface="+mj-lt"/>
              <a:buAutoNum type="arabicPeriod"/>
            </a:pPr>
            <a:r>
              <a:rPr lang="en-US" sz="1200" b="1" dirty="0"/>
              <a:t>RRC Security Mode Command</a:t>
            </a:r>
            <a:r>
              <a:rPr lang="en-US" sz="1200" dirty="0"/>
              <a:t>: The UE applies the RRC keys to protect the messages.</a:t>
            </a:r>
          </a:p>
          <a:p>
            <a:pPr>
              <a:buFont typeface="+mj-lt"/>
              <a:buAutoNum type="arabicPeriod"/>
            </a:pPr>
            <a:r>
              <a:rPr lang="en-US" sz="1200" b="1" dirty="0"/>
              <a:t>RRC Key Derivation</a:t>
            </a:r>
            <a:r>
              <a:rPr lang="en-US" sz="1200" dirty="0"/>
              <a:t>: The UE generates the RRC security keys for communication.</a:t>
            </a:r>
          </a:p>
          <a:p>
            <a:pPr>
              <a:buFont typeface="+mj-lt"/>
              <a:buAutoNum type="arabicPeriod"/>
            </a:pPr>
            <a:r>
              <a:rPr lang="en-US" sz="1200" b="1" dirty="0"/>
              <a:t>RRC Security Mode Complete</a:t>
            </a:r>
            <a:r>
              <a:rPr lang="en-US" sz="1200" dirty="0"/>
              <a:t>: The UE confirms the securing of the RRC communications.</a:t>
            </a:r>
          </a:p>
          <a:p>
            <a:pPr>
              <a:buFont typeface="+mj-lt"/>
              <a:buAutoNum type="arabicPeriod"/>
            </a:pPr>
            <a:r>
              <a:rPr lang="en-US" sz="1200" b="1" dirty="0"/>
              <a:t>Protected RRC Communication</a:t>
            </a:r>
            <a:r>
              <a:rPr lang="en-US" sz="1200" dirty="0"/>
              <a:t>: The RRC communication between the UE and the network is secured.[26] </a:t>
            </a:r>
          </a:p>
          <a:p>
            <a:pPr>
              <a:buFont typeface="+mj-lt"/>
              <a:buAutoNum type="arabicPeriod"/>
            </a:pPr>
            <a:endParaRPr lang="en-US" sz="1200" dirty="0"/>
          </a:p>
          <a:p>
            <a:endParaRPr lang="en-US" sz="1200" dirty="0"/>
          </a:p>
          <a:p>
            <a:endParaRPr lang="fr-FR" sz="1200" dirty="0">
              <a:cs typeface="Times New Roman" panose="02020603050405020304" pitchFamily="18" charset="0"/>
            </a:endParaRPr>
          </a:p>
        </p:txBody>
      </p:sp>
      <p:pic>
        <p:nvPicPr>
          <p:cNvPr id="118" name="Image 117">
            <a:extLst>
              <a:ext uri="{FF2B5EF4-FFF2-40B4-BE49-F238E27FC236}">
                <a16:creationId xmlns:a16="http://schemas.microsoft.com/office/drawing/2014/main" id="{2D414761-7BB2-8F6C-D4C6-53422E0BDA72}"/>
              </a:ext>
            </a:extLst>
          </p:cNvPr>
          <p:cNvPicPr>
            <a:picLocks noChangeAspect="1"/>
          </p:cNvPicPr>
          <p:nvPr/>
        </p:nvPicPr>
        <p:blipFill>
          <a:blip r:embed="rId2"/>
          <a:stretch>
            <a:fillRect/>
          </a:stretch>
        </p:blipFill>
        <p:spPr>
          <a:xfrm>
            <a:off x="6350000" y="1557868"/>
            <a:ext cx="5841999" cy="3903132"/>
          </a:xfrm>
          <a:prstGeom prst="rect">
            <a:avLst/>
          </a:prstGeom>
        </p:spPr>
      </p:pic>
      <p:sp>
        <p:nvSpPr>
          <p:cNvPr id="2" name="Espace réservé du numéro de diapositive 1">
            <a:extLst>
              <a:ext uri="{FF2B5EF4-FFF2-40B4-BE49-F238E27FC236}">
                <a16:creationId xmlns:a16="http://schemas.microsoft.com/office/drawing/2014/main" id="{ADB3C841-C647-6EDA-2A9C-EA37DD65B201}"/>
              </a:ext>
            </a:extLst>
          </p:cNvPr>
          <p:cNvSpPr>
            <a:spLocks noGrp="1"/>
          </p:cNvSpPr>
          <p:nvPr>
            <p:ph type="sldNum" sz="quarter" idx="12"/>
          </p:nvPr>
        </p:nvSpPr>
        <p:spPr/>
        <p:txBody>
          <a:bodyPr/>
          <a:lstStyle/>
          <a:p>
            <a:pPr rtl="0"/>
            <a:fld id="{D57F1E4F-1CFF-5643-939E-217C01CDF565}" type="slidenum">
              <a:rPr lang="fr-FR" noProof="0" smtClean="0"/>
              <a:pPr rtl="0"/>
              <a:t>44</a:t>
            </a:fld>
            <a:endParaRPr lang="fr-FR" noProof="0"/>
          </a:p>
        </p:txBody>
      </p:sp>
      <p:sp>
        <p:nvSpPr>
          <p:cNvPr id="3" name="ZoneTexte 2">
            <a:extLst>
              <a:ext uri="{FF2B5EF4-FFF2-40B4-BE49-F238E27FC236}">
                <a16:creationId xmlns:a16="http://schemas.microsoft.com/office/drawing/2014/main" id="{E2496B68-5382-D258-C37F-93124ABDF7C0}"/>
              </a:ext>
            </a:extLst>
          </p:cNvPr>
          <p:cNvSpPr txBox="1"/>
          <p:nvPr/>
        </p:nvSpPr>
        <p:spPr>
          <a:xfrm>
            <a:off x="7173884" y="5660967"/>
            <a:ext cx="4937760" cy="307777"/>
          </a:xfrm>
          <a:prstGeom prst="rect">
            <a:avLst/>
          </a:prstGeom>
          <a:noFill/>
        </p:spPr>
        <p:txBody>
          <a:bodyPr wrap="square" rtlCol="0">
            <a:spAutoFit/>
          </a:bodyPr>
          <a:lstStyle/>
          <a:p>
            <a:r>
              <a:rPr lang="en-US" sz="1400" dirty="0"/>
              <a:t>Figure : The 4G authentication procedure[26]</a:t>
            </a:r>
            <a:endParaRPr lang="fr-FR" sz="1400" dirty="0"/>
          </a:p>
        </p:txBody>
      </p:sp>
    </p:spTree>
    <p:extLst>
      <p:ext uri="{BB962C8B-B14F-4D97-AF65-F5344CB8AC3E}">
        <p14:creationId xmlns:p14="http://schemas.microsoft.com/office/powerpoint/2010/main" val="31444612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87F0E0-2F54-4957-0234-FF798C7B24EC}"/>
              </a:ext>
            </a:extLst>
          </p:cNvPr>
          <p:cNvSpPr>
            <a:spLocks noGrp="1"/>
          </p:cNvSpPr>
          <p:nvPr>
            <p:ph type="title"/>
          </p:nvPr>
        </p:nvSpPr>
        <p:spPr>
          <a:xfrm>
            <a:off x="582836" y="62805"/>
            <a:ext cx="4172043" cy="808523"/>
          </a:xfrm>
        </p:spPr>
        <p:txBody>
          <a:bodyPr/>
          <a:lstStyle/>
          <a:p>
            <a:r>
              <a:rPr lang="en-US" b="1" dirty="0">
                <a:cs typeface="Times New Roman" panose="02020603050405020304" pitchFamily="18" charset="0"/>
              </a:rPr>
              <a:t>5G Network  </a:t>
            </a:r>
            <a:r>
              <a:rPr lang="en-US" b="1" dirty="0" err="1">
                <a:cs typeface="Times New Roman" panose="02020603050405020304" pitchFamily="18" charset="0"/>
              </a:rPr>
              <a:t>Architectur</a:t>
            </a:r>
            <a:endParaRPr lang="fr-FR" b="1" dirty="0"/>
          </a:p>
        </p:txBody>
      </p:sp>
      <p:sp>
        <p:nvSpPr>
          <p:cNvPr id="3" name="Espace réservé du contenu 2">
            <a:extLst>
              <a:ext uri="{FF2B5EF4-FFF2-40B4-BE49-F238E27FC236}">
                <a16:creationId xmlns:a16="http://schemas.microsoft.com/office/drawing/2014/main" id="{5DB7E498-6A31-14E9-CA78-F4A3FC4438B0}"/>
              </a:ext>
            </a:extLst>
          </p:cNvPr>
          <p:cNvSpPr>
            <a:spLocks noGrp="1"/>
          </p:cNvSpPr>
          <p:nvPr>
            <p:ph idx="1"/>
          </p:nvPr>
        </p:nvSpPr>
        <p:spPr/>
        <p:txBody>
          <a:bodyPr/>
          <a:lstStyle/>
          <a:p>
            <a:endParaRPr lang="fr-FR" dirty="0"/>
          </a:p>
          <a:p>
            <a:endParaRPr lang="fr-FR" dirty="0"/>
          </a:p>
          <a:p>
            <a:endParaRPr lang="fr-FR" dirty="0"/>
          </a:p>
          <a:p>
            <a:endParaRPr lang="fr-FR" dirty="0"/>
          </a:p>
        </p:txBody>
      </p:sp>
      <p:sp>
        <p:nvSpPr>
          <p:cNvPr id="7" name="ZoneTexte 6">
            <a:extLst>
              <a:ext uri="{FF2B5EF4-FFF2-40B4-BE49-F238E27FC236}">
                <a16:creationId xmlns:a16="http://schemas.microsoft.com/office/drawing/2014/main" id="{A04A19A4-83B2-71B7-3812-65E2CAE6F9F8}"/>
              </a:ext>
            </a:extLst>
          </p:cNvPr>
          <p:cNvSpPr txBox="1"/>
          <p:nvPr/>
        </p:nvSpPr>
        <p:spPr>
          <a:xfrm>
            <a:off x="5909912" y="5225533"/>
            <a:ext cx="4735629" cy="600164"/>
          </a:xfrm>
          <a:prstGeom prst="rect">
            <a:avLst/>
          </a:prstGeom>
          <a:noFill/>
        </p:spPr>
        <p:txBody>
          <a:bodyPr wrap="square" rtlCol="0">
            <a:spAutoFit/>
          </a:bodyPr>
          <a:lstStyle/>
          <a:p>
            <a:r>
              <a:rPr lang="en-US" sz="1100" dirty="0">
                <a:latin typeface="+mj-lt"/>
                <a:cs typeface="Times New Roman" panose="02020603050405020304" pitchFamily="18" charset="0"/>
              </a:rPr>
              <a:t>5G architecture and its main network functions.</a:t>
            </a:r>
          </a:p>
          <a:p>
            <a:r>
              <a:rPr lang="en-US" sz="1100" dirty="0">
                <a:latin typeface="+mj-lt"/>
                <a:cs typeface="Times New Roman" panose="02020603050405020304" pitchFamily="18" charset="0"/>
              </a:rPr>
              <a:t> All of the NFs can connect to UDSF, NEF and NRF, therefor they are not shown in the Figure. RAN stands for Radio Access Network [27]</a:t>
            </a:r>
            <a:endParaRPr lang="fr-FR" sz="1100" dirty="0">
              <a:latin typeface="+mj-lt"/>
              <a:cs typeface="Times New Roman" panose="02020603050405020304" pitchFamily="18" charset="0"/>
            </a:endParaRPr>
          </a:p>
        </p:txBody>
      </p:sp>
      <p:pic>
        <p:nvPicPr>
          <p:cNvPr id="10" name="Image 9">
            <a:extLst>
              <a:ext uri="{FF2B5EF4-FFF2-40B4-BE49-F238E27FC236}">
                <a16:creationId xmlns:a16="http://schemas.microsoft.com/office/drawing/2014/main" id="{699FBF7A-4D71-9E11-1A28-DBC81C052104}"/>
              </a:ext>
            </a:extLst>
          </p:cNvPr>
          <p:cNvPicPr>
            <a:picLocks noChangeAspect="1"/>
          </p:cNvPicPr>
          <p:nvPr/>
        </p:nvPicPr>
        <p:blipFill>
          <a:blip r:embed="rId2"/>
          <a:stretch>
            <a:fillRect/>
          </a:stretch>
        </p:blipFill>
        <p:spPr>
          <a:xfrm>
            <a:off x="5503499" y="1756322"/>
            <a:ext cx="5548453" cy="2895599"/>
          </a:xfrm>
          <a:prstGeom prst="rect">
            <a:avLst/>
          </a:prstGeom>
        </p:spPr>
      </p:pic>
      <p:sp>
        <p:nvSpPr>
          <p:cNvPr id="13" name="Rectangle 3">
            <a:extLst>
              <a:ext uri="{FF2B5EF4-FFF2-40B4-BE49-F238E27FC236}">
                <a16:creationId xmlns:a16="http://schemas.microsoft.com/office/drawing/2014/main" id="{3F1BD702-AA35-C423-D09A-22DE31BF9453}"/>
              </a:ext>
            </a:extLst>
          </p:cNvPr>
          <p:cNvSpPr>
            <a:spLocks noGrp="1" noChangeArrowheads="1"/>
          </p:cNvSpPr>
          <p:nvPr>
            <p:ph type="body" sz="half" idx="2"/>
          </p:nvPr>
        </p:nvSpPr>
        <p:spPr bwMode="auto">
          <a:xfrm>
            <a:off x="582836" y="879172"/>
            <a:ext cx="4056539" cy="5709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chemeClr val="bg1"/>
                </a:solidFill>
                <a:effectLst/>
                <a:cs typeface="Times New Roman" panose="02020603050405020304" pitchFamily="18" charset="0"/>
              </a:rPr>
              <a:t>In 5G, </a:t>
            </a:r>
            <a:r>
              <a:rPr kumimoji="0" lang="fr-FR" altLang="fr-FR" b="0" i="0" u="none" strike="noStrike" cap="none" normalizeH="0" baseline="0" dirty="0" err="1">
                <a:ln>
                  <a:noFill/>
                </a:ln>
                <a:solidFill>
                  <a:schemeClr val="bg1"/>
                </a:solidFill>
                <a:effectLst/>
                <a:cs typeface="Times New Roman" panose="02020603050405020304" pitchFamily="18" charset="0"/>
              </a:rPr>
              <a:t>several</a:t>
            </a:r>
            <a:r>
              <a:rPr kumimoji="0" lang="fr-FR" altLang="fr-FR" b="0" i="0" u="none" strike="noStrike" cap="none" normalizeH="0" baseline="0" dirty="0">
                <a:ln>
                  <a:noFill/>
                </a:ln>
                <a:solidFill>
                  <a:schemeClr val="bg1"/>
                </a:solidFill>
                <a:effectLst/>
                <a:cs typeface="Times New Roman" panose="02020603050405020304" pitchFamily="18" charset="0"/>
              </a:rPr>
              <a:t> new Network </a:t>
            </a:r>
            <a:r>
              <a:rPr kumimoji="0" lang="fr-FR" altLang="fr-FR" b="0" i="0" u="none" strike="noStrike" cap="none" normalizeH="0" baseline="0" dirty="0" err="1">
                <a:ln>
                  <a:noFill/>
                </a:ln>
                <a:solidFill>
                  <a:schemeClr val="bg1"/>
                </a:solidFill>
                <a:effectLst/>
                <a:cs typeface="Times New Roman" panose="02020603050405020304" pitchFamily="18" charset="0"/>
              </a:rPr>
              <a:t>Functions</a:t>
            </a:r>
            <a:r>
              <a:rPr kumimoji="0" lang="fr-FR" altLang="fr-FR" b="0" i="0" u="none" strike="noStrike" cap="none" normalizeH="0" baseline="0" dirty="0">
                <a:ln>
                  <a:noFill/>
                </a:ln>
                <a:solidFill>
                  <a:schemeClr val="bg1"/>
                </a:solidFill>
                <a:effectLst/>
                <a:cs typeface="Times New Roman" panose="02020603050405020304" pitchFamily="18" charset="0"/>
              </a:rPr>
              <a:t> (</a:t>
            </a:r>
            <a:r>
              <a:rPr kumimoji="0" lang="fr-FR" altLang="fr-FR" b="0" i="0" u="none" strike="noStrike" cap="none" normalizeH="0" baseline="0" dirty="0" err="1">
                <a:ln>
                  <a:noFill/>
                </a:ln>
                <a:solidFill>
                  <a:schemeClr val="bg1"/>
                </a:solidFill>
                <a:effectLst/>
                <a:cs typeface="Times New Roman" panose="02020603050405020304" pitchFamily="18" charset="0"/>
              </a:rPr>
              <a:t>NFs</a:t>
            </a:r>
            <a:r>
              <a:rPr kumimoji="0" lang="fr-FR" altLang="fr-FR" b="0" i="0" u="none" strike="noStrike" cap="none" normalizeH="0" baseline="0" dirty="0">
                <a:ln>
                  <a:noFill/>
                </a:ln>
                <a:solidFill>
                  <a:schemeClr val="bg1"/>
                </a:solidFill>
                <a:effectLst/>
                <a:cs typeface="Times New Roman" panose="02020603050405020304" pitchFamily="18" charset="0"/>
              </a:rPr>
              <a:t>) </a:t>
            </a:r>
            <a:r>
              <a:rPr kumimoji="0" lang="fr-FR" altLang="fr-FR" b="0" i="0" u="none" strike="noStrike" cap="none" normalizeH="0" baseline="0" dirty="0" err="1">
                <a:ln>
                  <a:noFill/>
                </a:ln>
                <a:solidFill>
                  <a:schemeClr val="bg1"/>
                </a:solidFill>
                <a:effectLst/>
                <a:cs typeface="Times New Roman" panose="02020603050405020304" pitchFamily="18" charset="0"/>
              </a:rPr>
              <a:t>evolve</a:t>
            </a:r>
            <a:r>
              <a:rPr kumimoji="0" lang="fr-FR" altLang="fr-FR" b="0" i="0" u="none" strike="noStrike" cap="none" normalizeH="0" baseline="0" dirty="0">
                <a:ln>
                  <a:noFill/>
                </a:ln>
                <a:solidFill>
                  <a:schemeClr val="bg1"/>
                </a:solidFill>
                <a:effectLst/>
                <a:cs typeface="Times New Roman" panose="02020603050405020304" pitchFamily="18" charset="0"/>
              </a:rPr>
              <a:t> </a:t>
            </a:r>
            <a:r>
              <a:rPr kumimoji="0" lang="fr-FR" altLang="fr-FR" b="0" i="0" u="none" strike="noStrike" cap="none" normalizeH="0" baseline="0" dirty="0" err="1">
                <a:ln>
                  <a:noFill/>
                </a:ln>
                <a:solidFill>
                  <a:schemeClr val="bg1"/>
                </a:solidFill>
                <a:effectLst/>
                <a:cs typeface="Times New Roman" panose="02020603050405020304" pitchFamily="18" charset="0"/>
              </a:rPr>
              <a:t>from</a:t>
            </a:r>
            <a:r>
              <a:rPr kumimoji="0" lang="fr-FR" altLang="fr-FR" b="0" i="0" u="none" strike="noStrike" cap="none" normalizeH="0" baseline="0" dirty="0">
                <a:ln>
                  <a:noFill/>
                </a:ln>
                <a:solidFill>
                  <a:schemeClr val="bg1"/>
                </a:solidFill>
                <a:effectLst/>
                <a:cs typeface="Times New Roman" panose="02020603050405020304" pitchFamily="18" charset="0"/>
              </a:rPr>
              <a:t> 4G concepts: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bg1"/>
                </a:solidFill>
                <a:effectLst/>
                <a:cs typeface="Times New Roman" panose="02020603050405020304" pitchFamily="18" charset="0"/>
              </a:rPr>
              <a:t>AUSF</a:t>
            </a:r>
            <a:r>
              <a:rPr kumimoji="0" lang="fr-FR" altLang="fr-FR" b="0" i="0" u="none" strike="noStrike" cap="none" normalizeH="0" baseline="0" dirty="0">
                <a:ln>
                  <a:noFill/>
                </a:ln>
                <a:solidFill>
                  <a:schemeClr val="bg1"/>
                </a:solidFill>
                <a:effectLst/>
                <a:cs typeface="Times New Roman" panose="02020603050405020304" pitchFamily="18" charset="0"/>
              </a:rPr>
              <a:t> (</a:t>
            </a:r>
            <a:r>
              <a:rPr kumimoji="0" lang="fr-FR" altLang="fr-FR" b="0" i="0" u="none" strike="noStrike" cap="none" normalizeH="0" baseline="0" dirty="0" err="1">
                <a:ln>
                  <a:noFill/>
                </a:ln>
                <a:solidFill>
                  <a:schemeClr val="bg1"/>
                </a:solidFill>
                <a:effectLst/>
                <a:cs typeface="Times New Roman" panose="02020603050405020304" pitchFamily="18" charset="0"/>
              </a:rPr>
              <a:t>Authentication</a:t>
            </a:r>
            <a:r>
              <a:rPr kumimoji="0" lang="fr-FR" altLang="fr-FR" b="0" i="0" u="none" strike="noStrike" cap="none" normalizeH="0" baseline="0" dirty="0">
                <a:ln>
                  <a:noFill/>
                </a:ln>
                <a:solidFill>
                  <a:schemeClr val="bg1"/>
                </a:solidFill>
                <a:effectLst/>
                <a:cs typeface="Times New Roman" panose="02020603050405020304" pitchFamily="18" charset="0"/>
              </a:rPr>
              <a:t> Server </a:t>
            </a:r>
            <a:r>
              <a:rPr kumimoji="0" lang="fr-FR" altLang="fr-FR" b="0" i="0" u="none" strike="noStrike" cap="none" normalizeH="0" baseline="0" dirty="0" err="1">
                <a:ln>
                  <a:noFill/>
                </a:ln>
                <a:solidFill>
                  <a:schemeClr val="bg1"/>
                </a:solidFill>
                <a:effectLst/>
                <a:cs typeface="Times New Roman" panose="02020603050405020304" pitchFamily="18" charset="0"/>
              </a:rPr>
              <a:t>Function</a:t>
            </a:r>
            <a:r>
              <a:rPr kumimoji="0" lang="fr-FR" altLang="fr-FR" b="0" i="0" u="none" strike="noStrike" cap="none" normalizeH="0" baseline="0" dirty="0">
                <a:ln>
                  <a:noFill/>
                </a:ln>
                <a:solidFill>
                  <a:schemeClr val="bg1"/>
                </a:solidFill>
                <a:effectLst/>
                <a:cs typeface="Times New Roman" panose="02020603050405020304" pitchFamily="18" charset="0"/>
              </a:rPr>
              <a:t>) manages </a:t>
            </a:r>
            <a:r>
              <a:rPr kumimoji="0" lang="fr-FR" altLang="fr-FR" b="0" i="0" u="none" strike="noStrike" cap="none" normalizeH="0" baseline="0" dirty="0" err="1">
                <a:ln>
                  <a:noFill/>
                </a:ln>
                <a:solidFill>
                  <a:schemeClr val="bg1"/>
                </a:solidFill>
                <a:effectLst/>
                <a:cs typeface="Times New Roman" panose="02020603050405020304" pitchFamily="18" charset="0"/>
              </a:rPr>
              <a:t>authentication</a:t>
            </a:r>
            <a:r>
              <a:rPr kumimoji="0" lang="fr-FR" altLang="fr-FR" b="0" i="0" u="none" strike="noStrike" cap="none" normalizeH="0" baseline="0" dirty="0">
                <a:ln>
                  <a:noFill/>
                </a:ln>
                <a:solidFill>
                  <a:schemeClr val="bg1"/>
                </a:solidFill>
                <a:effectLst/>
                <a:cs typeface="Times New Roman" panose="02020603050405020304" pitchFamily="18" charset="0"/>
              </a:rPr>
              <a:t> for </a:t>
            </a:r>
            <a:r>
              <a:rPr kumimoji="0" lang="fr-FR" altLang="fr-FR" b="0" i="0" u="none" strike="noStrike" cap="none" normalizeH="0" baseline="0" dirty="0" err="1">
                <a:ln>
                  <a:noFill/>
                </a:ln>
                <a:solidFill>
                  <a:schemeClr val="bg1"/>
                </a:solidFill>
                <a:effectLst/>
                <a:cs typeface="Times New Roman" panose="02020603050405020304" pitchFamily="18" charset="0"/>
              </a:rPr>
              <a:t>both</a:t>
            </a:r>
            <a:r>
              <a:rPr kumimoji="0" lang="fr-FR" altLang="fr-FR" b="0" i="0" u="none" strike="noStrike" cap="none" normalizeH="0" baseline="0" dirty="0">
                <a:ln>
                  <a:noFill/>
                </a:ln>
                <a:solidFill>
                  <a:schemeClr val="bg1"/>
                </a:solidFill>
                <a:effectLst/>
                <a:cs typeface="Times New Roman" panose="02020603050405020304" pitchFamily="18" charset="0"/>
              </a:rPr>
              <a:t> 3GPP and non-3GPP </a:t>
            </a:r>
            <a:r>
              <a:rPr kumimoji="0" lang="fr-FR" altLang="fr-FR" b="0" i="0" u="none" strike="noStrike" cap="none" normalizeH="0" baseline="0" dirty="0" err="1">
                <a:ln>
                  <a:noFill/>
                </a:ln>
                <a:solidFill>
                  <a:schemeClr val="bg1"/>
                </a:solidFill>
                <a:effectLst/>
                <a:cs typeface="Times New Roman" panose="02020603050405020304" pitchFamily="18" charset="0"/>
              </a:rPr>
              <a:t>access</a:t>
            </a:r>
            <a:r>
              <a:rPr kumimoji="0" lang="fr-FR" altLang="fr-FR" b="0" i="0" u="none" strike="noStrike" cap="none" normalizeH="0" baseline="0" dirty="0">
                <a:ln>
                  <a:noFill/>
                </a:ln>
                <a:solidFill>
                  <a:schemeClr val="bg1"/>
                </a:solidFill>
                <a:effectLst/>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bg1"/>
                </a:solidFill>
                <a:effectLst/>
                <a:cs typeface="Times New Roman" panose="02020603050405020304" pitchFamily="18" charset="0"/>
              </a:rPr>
              <a:t>UDM</a:t>
            </a:r>
            <a:r>
              <a:rPr kumimoji="0" lang="fr-FR" altLang="fr-FR" b="0" i="0" u="none" strike="noStrike" cap="none" normalizeH="0" baseline="0" dirty="0">
                <a:ln>
                  <a:noFill/>
                </a:ln>
                <a:solidFill>
                  <a:schemeClr val="bg1"/>
                </a:solidFill>
                <a:effectLst/>
                <a:cs typeface="Times New Roman" panose="02020603050405020304" pitchFamily="18" charset="0"/>
              </a:rPr>
              <a:t> (</a:t>
            </a:r>
            <a:r>
              <a:rPr kumimoji="0" lang="fr-FR" altLang="fr-FR" b="0" i="0" u="none" strike="noStrike" cap="none" normalizeH="0" baseline="0" dirty="0" err="1">
                <a:ln>
                  <a:noFill/>
                </a:ln>
                <a:solidFill>
                  <a:schemeClr val="bg1"/>
                </a:solidFill>
                <a:effectLst/>
                <a:cs typeface="Times New Roman" panose="02020603050405020304" pitchFamily="18" charset="0"/>
              </a:rPr>
              <a:t>Unified</a:t>
            </a:r>
            <a:r>
              <a:rPr kumimoji="0" lang="fr-FR" altLang="fr-FR" b="0" i="0" u="none" strike="noStrike" cap="none" normalizeH="0" baseline="0" dirty="0">
                <a:ln>
                  <a:noFill/>
                </a:ln>
                <a:solidFill>
                  <a:schemeClr val="bg1"/>
                </a:solidFill>
                <a:effectLst/>
                <a:cs typeface="Times New Roman" panose="02020603050405020304" pitchFamily="18" charset="0"/>
              </a:rPr>
              <a:t> Data Management) stores user data and </a:t>
            </a:r>
            <a:r>
              <a:rPr kumimoji="0" lang="fr-FR" altLang="fr-FR" b="0" i="0" u="none" strike="noStrike" cap="none" normalizeH="0" baseline="0" dirty="0" err="1">
                <a:ln>
                  <a:noFill/>
                </a:ln>
                <a:solidFill>
                  <a:schemeClr val="bg1"/>
                </a:solidFill>
                <a:effectLst/>
                <a:cs typeface="Times New Roman" panose="02020603050405020304" pitchFamily="18" charset="0"/>
              </a:rPr>
              <a:t>handles</a:t>
            </a:r>
            <a:r>
              <a:rPr kumimoji="0" lang="fr-FR" altLang="fr-FR" b="0" i="0" u="none" strike="noStrike" cap="none" normalizeH="0" baseline="0" dirty="0">
                <a:ln>
                  <a:noFill/>
                </a:ln>
                <a:solidFill>
                  <a:schemeClr val="bg1"/>
                </a:solidFill>
                <a:effectLst/>
                <a:cs typeface="Times New Roman" panose="02020603050405020304" pitchFamily="18" charset="0"/>
              </a:rPr>
              <a:t> </a:t>
            </a:r>
            <a:r>
              <a:rPr kumimoji="0" lang="fr-FR" altLang="fr-FR" b="0" i="0" u="none" strike="noStrike" cap="none" normalizeH="0" baseline="0" dirty="0" err="1">
                <a:ln>
                  <a:noFill/>
                </a:ln>
                <a:solidFill>
                  <a:schemeClr val="bg1"/>
                </a:solidFill>
                <a:effectLst/>
                <a:cs typeface="Times New Roman" panose="02020603050405020304" pitchFamily="18" charset="0"/>
              </a:rPr>
              <a:t>authentication</a:t>
            </a:r>
            <a:r>
              <a:rPr kumimoji="0" lang="fr-FR" altLang="fr-FR" b="0" i="0" u="none" strike="noStrike" cap="none" normalizeH="0" baseline="0" dirty="0">
                <a:ln>
                  <a:noFill/>
                </a:ln>
                <a:solidFill>
                  <a:schemeClr val="bg1"/>
                </a:solidFill>
                <a:effectLst/>
                <a:cs typeface="Times New Roman" panose="02020603050405020304" pitchFamily="18" charset="0"/>
              </a:rPr>
              <a:t> </a:t>
            </a:r>
            <a:r>
              <a:rPr kumimoji="0" lang="fr-FR" altLang="fr-FR" b="0" i="0" u="none" strike="noStrike" cap="none" normalizeH="0" baseline="0" dirty="0" err="1">
                <a:ln>
                  <a:noFill/>
                </a:ln>
                <a:solidFill>
                  <a:schemeClr val="bg1"/>
                </a:solidFill>
                <a:effectLst/>
                <a:cs typeface="Times New Roman" panose="02020603050405020304" pitchFamily="18" charset="0"/>
              </a:rPr>
              <a:t>credentials</a:t>
            </a:r>
            <a:r>
              <a:rPr kumimoji="0" lang="fr-FR" altLang="fr-FR" b="0" i="0" u="none" strike="noStrike" cap="none" normalizeH="0" baseline="0" dirty="0">
                <a:ln>
                  <a:noFill/>
                </a:ln>
                <a:solidFill>
                  <a:schemeClr val="bg1"/>
                </a:solidFill>
                <a:effectLst/>
                <a:cs typeface="Times New Roman" panose="02020603050405020304" pitchFamily="18" charset="0"/>
              </a:rPr>
              <a:t>, user identification, and </a:t>
            </a:r>
            <a:r>
              <a:rPr kumimoji="0" lang="fr-FR" altLang="fr-FR" b="0" i="0" u="none" strike="noStrike" cap="none" normalizeH="0" baseline="0" dirty="0" err="1">
                <a:ln>
                  <a:noFill/>
                </a:ln>
                <a:solidFill>
                  <a:schemeClr val="bg1"/>
                </a:solidFill>
                <a:effectLst/>
                <a:cs typeface="Times New Roman" panose="02020603050405020304" pitchFamily="18" charset="0"/>
              </a:rPr>
              <a:t>access</a:t>
            </a:r>
            <a:r>
              <a:rPr kumimoji="0" lang="fr-FR" altLang="fr-FR" b="0" i="0" u="none" strike="noStrike" cap="none" normalizeH="0" baseline="0" dirty="0">
                <a:ln>
                  <a:noFill/>
                </a:ln>
                <a:solidFill>
                  <a:schemeClr val="bg1"/>
                </a:solidFill>
                <a:effectLst/>
                <a:cs typeface="Times New Roman" panose="02020603050405020304" pitchFamily="18" charset="0"/>
              </a:rPr>
              <a:t> </a:t>
            </a:r>
            <a:r>
              <a:rPr kumimoji="0" lang="fr-FR" altLang="fr-FR" b="0" i="0" u="none" strike="noStrike" cap="none" normalizeH="0" baseline="0" dirty="0" err="1">
                <a:ln>
                  <a:noFill/>
                </a:ln>
                <a:solidFill>
                  <a:schemeClr val="bg1"/>
                </a:solidFill>
                <a:effectLst/>
                <a:cs typeface="Times New Roman" panose="02020603050405020304" pitchFamily="18" charset="0"/>
              </a:rPr>
              <a:t>authorization</a:t>
            </a:r>
            <a:r>
              <a:rPr kumimoji="0" lang="fr-FR" altLang="fr-FR" b="0" i="0" u="none" strike="noStrike" cap="none" normalizeH="0" baseline="0" dirty="0">
                <a:ln>
                  <a:noFill/>
                </a:ln>
                <a:solidFill>
                  <a:schemeClr val="bg1"/>
                </a:solidFill>
                <a:effectLst/>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bg1"/>
                </a:solidFill>
                <a:effectLst/>
                <a:cs typeface="Times New Roman" panose="02020603050405020304" pitchFamily="18" charset="0"/>
              </a:rPr>
              <a:t>SDSF</a:t>
            </a:r>
            <a:r>
              <a:rPr kumimoji="0" lang="fr-FR" altLang="fr-FR" b="0" i="0" u="none" strike="noStrike" cap="none" normalizeH="0" baseline="0" dirty="0">
                <a:ln>
                  <a:noFill/>
                </a:ln>
                <a:solidFill>
                  <a:schemeClr val="bg1"/>
                </a:solidFill>
                <a:effectLst/>
                <a:cs typeface="Times New Roman" panose="02020603050405020304" pitchFamily="18" charset="0"/>
              </a:rPr>
              <a:t> and </a:t>
            </a:r>
            <a:r>
              <a:rPr kumimoji="0" lang="fr-FR" altLang="fr-FR" b="1" i="0" u="none" strike="noStrike" cap="none" normalizeH="0" baseline="0" dirty="0">
                <a:ln>
                  <a:noFill/>
                </a:ln>
                <a:solidFill>
                  <a:schemeClr val="bg1"/>
                </a:solidFill>
                <a:effectLst/>
                <a:cs typeface="Times New Roman" panose="02020603050405020304" pitchFamily="18" charset="0"/>
              </a:rPr>
              <a:t>UDSF</a:t>
            </a:r>
            <a:r>
              <a:rPr kumimoji="0" lang="fr-FR" altLang="fr-FR" b="0" i="0" u="none" strike="noStrike" cap="none" normalizeH="0" baseline="0" dirty="0">
                <a:ln>
                  <a:noFill/>
                </a:ln>
                <a:solidFill>
                  <a:schemeClr val="bg1"/>
                </a:solidFill>
                <a:effectLst/>
                <a:cs typeface="Times New Roman" panose="02020603050405020304" pitchFamily="18" charset="0"/>
              </a:rPr>
              <a:t> manage </a:t>
            </a:r>
            <a:r>
              <a:rPr kumimoji="0" lang="fr-FR" altLang="fr-FR" b="0" i="0" u="none" strike="noStrike" cap="none" normalizeH="0" baseline="0" dirty="0" err="1">
                <a:ln>
                  <a:noFill/>
                </a:ln>
                <a:solidFill>
                  <a:schemeClr val="bg1"/>
                </a:solidFill>
                <a:effectLst/>
                <a:cs typeface="Times New Roman" panose="02020603050405020304" pitchFamily="18" charset="0"/>
              </a:rPr>
              <a:t>structured</a:t>
            </a:r>
            <a:r>
              <a:rPr kumimoji="0" lang="fr-FR" altLang="fr-FR" b="0" i="0" u="none" strike="noStrike" cap="none" normalizeH="0" baseline="0" dirty="0">
                <a:ln>
                  <a:noFill/>
                </a:ln>
                <a:solidFill>
                  <a:schemeClr val="bg1"/>
                </a:solidFill>
                <a:effectLst/>
                <a:cs typeface="Times New Roman" panose="02020603050405020304" pitchFamily="18" charset="0"/>
              </a:rPr>
              <a:t> and </a:t>
            </a:r>
            <a:r>
              <a:rPr kumimoji="0" lang="fr-FR" altLang="fr-FR" b="0" i="0" u="none" strike="noStrike" cap="none" normalizeH="0" baseline="0" dirty="0" err="1">
                <a:ln>
                  <a:noFill/>
                </a:ln>
                <a:solidFill>
                  <a:schemeClr val="bg1"/>
                </a:solidFill>
                <a:effectLst/>
                <a:cs typeface="Times New Roman" panose="02020603050405020304" pitchFamily="18" charset="0"/>
              </a:rPr>
              <a:t>unstructured</a:t>
            </a:r>
            <a:r>
              <a:rPr kumimoji="0" lang="fr-FR" altLang="fr-FR" b="0" i="0" u="none" strike="noStrike" cap="none" normalizeH="0" baseline="0" dirty="0">
                <a:ln>
                  <a:noFill/>
                </a:ln>
                <a:solidFill>
                  <a:schemeClr val="bg1"/>
                </a:solidFill>
                <a:effectLst/>
                <a:cs typeface="Times New Roman" panose="02020603050405020304" pitchFamily="18" charset="0"/>
              </a:rPr>
              <a:t> data </a:t>
            </a:r>
            <a:r>
              <a:rPr kumimoji="0" lang="fr-FR" altLang="fr-FR" b="0" i="0" u="none" strike="noStrike" cap="none" normalizeH="0" baseline="0" dirty="0" err="1">
                <a:ln>
                  <a:noFill/>
                </a:ln>
                <a:solidFill>
                  <a:schemeClr val="bg1"/>
                </a:solidFill>
                <a:effectLst/>
                <a:cs typeface="Times New Roman" panose="02020603050405020304" pitchFamily="18" charset="0"/>
              </a:rPr>
              <a:t>respectively</a:t>
            </a:r>
            <a:r>
              <a:rPr kumimoji="0" lang="fr-FR" altLang="fr-FR" b="0" i="0" u="none" strike="noStrike" cap="none" normalizeH="0" baseline="0" dirty="0">
                <a:ln>
                  <a:noFill/>
                </a:ln>
                <a:solidFill>
                  <a:schemeClr val="bg1"/>
                </a:solidFill>
                <a:effectLst/>
                <a:cs typeface="Times New Roman" panose="02020603050405020304" pitchFamily="18" charset="0"/>
              </a:rPr>
              <a:t>, </a:t>
            </a:r>
            <a:r>
              <a:rPr kumimoji="0" lang="fr-FR" altLang="fr-FR" b="0" i="0" u="none" strike="noStrike" cap="none" normalizeH="0" baseline="0" dirty="0" err="1">
                <a:ln>
                  <a:noFill/>
                </a:ln>
                <a:solidFill>
                  <a:schemeClr val="bg1"/>
                </a:solidFill>
                <a:effectLst/>
                <a:cs typeface="Times New Roman" panose="02020603050405020304" pitchFamily="18" charset="0"/>
              </a:rPr>
              <a:t>with</a:t>
            </a:r>
            <a:r>
              <a:rPr kumimoji="0" lang="fr-FR" altLang="fr-FR" b="0" i="0" u="none" strike="noStrike" cap="none" normalizeH="0" baseline="0" dirty="0">
                <a:ln>
                  <a:noFill/>
                </a:ln>
                <a:solidFill>
                  <a:schemeClr val="bg1"/>
                </a:solidFill>
                <a:effectLst/>
                <a:cs typeface="Times New Roman" panose="02020603050405020304" pitchFamily="18" charset="0"/>
              </a:rPr>
              <a:t> </a:t>
            </a:r>
            <a:r>
              <a:rPr kumimoji="0" lang="fr-FR" altLang="fr-FR" b="1" i="0" u="none" strike="noStrike" cap="none" normalizeH="0" baseline="0" dirty="0">
                <a:ln>
                  <a:noFill/>
                </a:ln>
                <a:solidFill>
                  <a:schemeClr val="bg1"/>
                </a:solidFill>
                <a:effectLst/>
                <a:cs typeface="Times New Roman" panose="02020603050405020304" pitchFamily="18" charset="0"/>
              </a:rPr>
              <a:t>UDR</a:t>
            </a:r>
            <a:r>
              <a:rPr kumimoji="0" lang="fr-FR" altLang="fr-FR" b="0" i="0" u="none" strike="noStrike" cap="none" normalizeH="0" baseline="0" dirty="0">
                <a:ln>
                  <a:noFill/>
                </a:ln>
                <a:solidFill>
                  <a:schemeClr val="bg1"/>
                </a:solidFill>
                <a:effectLst/>
                <a:cs typeface="Times New Roman" panose="02020603050405020304" pitchFamily="18" charset="0"/>
              </a:rPr>
              <a:t> handling </a:t>
            </a:r>
            <a:r>
              <a:rPr kumimoji="0" lang="fr-FR" altLang="fr-FR" b="0" i="0" u="none" strike="noStrike" cap="none" normalizeH="0" baseline="0" dirty="0" err="1">
                <a:ln>
                  <a:noFill/>
                </a:ln>
                <a:solidFill>
                  <a:schemeClr val="bg1"/>
                </a:solidFill>
                <a:effectLst/>
                <a:cs typeface="Times New Roman" panose="02020603050405020304" pitchFamily="18" charset="0"/>
              </a:rPr>
              <a:t>subscription</a:t>
            </a:r>
            <a:r>
              <a:rPr kumimoji="0" lang="fr-FR" altLang="fr-FR" b="0" i="0" u="none" strike="noStrike" cap="none" normalizeH="0" baseline="0" dirty="0">
                <a:ln>
                  <a:noFill/>
                </a:ln>
                <a:solidFill>
                  <a:schemeClr val="bg1"/>
                </a:solidFill>
                <a:effectLst/>
                <a:cs typeface="Times New Roman" panose="02020603050405020304" pitchFamily="18" charset="0"/>
              </a:rPr>
              <a:t> and </a:t>
            </a:r>
            <a:r>
              <a:rPr kumimoji="0" lang="fr-FR" altLang="fr-FR" b="0" i="0" u="none" strike="noStrike" cap="none" normalizeH="0" baseline="0" dirty="0" err="1">
                <a:ln>
                  <a:noFill/>
                </a:ln>
                <a:solidFill>
                  <a:schemeClr val="bg1"/>
                </a:solidFill>
                <a:effectLst/>
                <a:cs typeface="Times New Roman" panose="02020603050405020304" pitchFamily="18" charset="0"/>
              </a:rPr>
              <a:t>policy</a:t>
            </a:r>
            <a:r>
              <a:rPr kumimoji="0" lang="fr-FR" altLang="fr-FR" b="0" i="0" u="none" strike="noStrike" cap="none" normalizeH="0" baseline="0" dirty="0">
                <a:ln>
                  <a:noFill/>
                </a:ln>
                <a:solidFill>
                  <a:schemeClr val="bg1"/>
                </a:solidFill>
                <a:effectLst/>
                <a:cs typeface="Times New Roman" panose="02020603050405020304" pitchFamily="18" charset="0"/>
              </a:rPr>
              <a:t> data.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bg1"/>
                </a:solidFill>
                <a:effectLst/>
                <a:cs typeface="Times New Roman" panose="02020603050405020304" pitchFamily="18" charset="0"/>
              </a:rPr>
              <a:t>AMF</a:t>
            </a:r>
            <a:r>
              <a:rPr kumimoji="0" lang="fr-FR" altLang="fr-FR" b="0" i="0" u="none" strike="noStrike" cap="none" normalizeH="0" baseline="0" dirty="0">
                <a:ln>
                  <a:noFill/>
                </a:ln>
                <a:solidFill>
                  <a:schemeClr val="bg1"/>
                </a:solidFill>
                <a:effectLst/>
                <a:cs typeface="Times New Roman" panose="02020603050405020304" pitchFamily="18" charset="0"/>
              </a:rPr>
              <a:t> (Access and </a:t>
            </a:r>
            <a:r>
              <a:rPr kumimoji="0" lang="fr-FR" altLang="fr-FR" b="0" i="0" u="none" strike="noStrike" cap="none" normalizeH="0" baseline="0" dirty="0" err="1">
                <a:ln>
                  <a:noFill/>
                </a:ln>
                <a:solidFill>
                  <a:schemeClr val="bg1"/>
                </a:solidFill>
                <a:effectLst/>
                <a:cs typeface="Times New Roman" panose="02020603050405020304" pitchFamily="18" charset="0"/>
              </a:rPr>
              <a:t>Mobility</a:t>
            </a:r>
            <a:r>
              <a:rPr kumimoji="0" lang="fr-FR" altLang="fr-FR" b="0" i="0" u="none" strike="noStrike" cap="none" normalizeH="0" baseline="0" dirty="0">
                <a:ln>
                  <a:noFill/>
                </a:ln>
                <a:solidFill>
                  <a:schemeClr val="bg1"/>
                </a:solidFill>
                <a:effectLst/>
                <a:cs typeface="Times New Roman" panose="02020603050405020304" pitchFamily="18" charset="0"/>
              </a:rPr>
              <a:t> Management </a:t>
            </a:r>
            <a:r>
              <a:rPr kumimoji="0" lang="fr-FR" altLang="fr-FR" b="0" i="0" u="none" strike="noStrike" cap="none" normalizeH="0" baseline="0" dirty="0" err="1">
                <a:ln>
                  <a:noFill/>
                </a:ln>
                <a:solidFill>
                  <a:schemeClr val="bg1"/>
                </a:solidFill>
                <a:effectLst/>
                <a:cs typeface="Times New Roman" panose="02020603050405020304" pitchFamily="18" charset="0"/>
              </a:rPr>
              <a:t>Function</a:t>
            </a:r>
            <a:r>
              <a:rPr kumimoji="0" lang="fr-FR" altLang="fr-FR" b="0" i="0" u="none" strike="noStrike" cap="none" normalizeH="0" baseline="0" dirty="0">
                <a:ln>
                  <a:noFill/>
                </a:ln>
                <a:solidFill>
                  <a:schemeClr val="bg1"/>
                </a:solidFill>
                <a:effectLst/>
                <a:cs typeface="Times New Roman" panose="02020603050405020304" pitchFamily="18" charset="0"/>
              </a:rPr>
              <a:t>) manages </a:t>
            </a:r>
            <a:r>
              <a:rPr kumimoji="0" lang="fr-FR" altLang="fr-FR" b="0" i="0" u="none" strike="noStrike" cap="none" normalizeH="0" baseline="0" dirty="0" err="1">
                <a:ln>
                  <a:noFill/>
                </a:ln>
                <a:solidFill>
                  <a:schemeClr val="bg1"/>
                </a:solidFill>
                <a:effectLst/>
                <a:cs typeface="Times New Roman" panose="02020603050405020304" pitchFamily="18" charset="0"/>
              </a:rPr>
              <a:t>access</a:t>
            </a:r>
            <a:r>
              <a:rPr kumimoji="0" lang="fr-FR" altLang="fr-FR" b="0" i="0" u="none" strike="noStrike" cap="none" normalizeH="0" baseline="0" dirty="0">
                <a:ln>
                  <a:noFill/>
                </a:ln>
                <a:solidFill>
                  <a:schemeClr val="bg1"/>
                </a:solidFill>
                <a:effectLst/>
                <a:cs typeface="Times New Roman" panose="02020603050405020304" pitchFamily="18" charset="0"/>
              </a:rPr>
              <a:t> </a:t>
            </a:r>
            <a:r>
              <a:rPr kumimoji="0" lang="fr-FR" altLang="fr-FR" b="0" i="0" u="none" strike="noStrike" cap="none" normalizeH="0" baseline="0" dirty="0" err="1">
                <a:ln>
                  <a:noFill/>
                </a:ln>
                <a:solidFill>
                  <a:schemeClr val="bg1"/>
                </a:solidFill>
                <a:effectLst/>
                <a:cs typeface="Times New Roman" panose="02020603050405020304" pitchFamily="18" charset="0"/>
              </a:rPr>
              <a:t>authentication</a:t>
            </a:r>
            <a:r>
              <a:rPr kumimoji="0" lang="fr-FR" altLang="fr-FR" b="0" i="0" u="none" strike="noStrike" cap="none" normalizeH="0" baseline="0" dirty="0">
                <a:ln>
                  <a:noFill/>
                </a:ln>
                <a:solidFill>
                  <a:schemeClr val="bg1"/>
                </a:solidFill>
                <a:effectLst/>
                <a:cs typeface="Times New Roman" panose="02020603050405020304" pitchFamily="18" charset="0"/>
              </a:rPr>
              <a:t>, registration, and </a:t>
            </a:r>
            <a:r>
              <a:rPr kumimoji="0" lang="fr-FR" altLang="fr-FR" b="0" i="0" u="none" strike="noStrike" cap="none" normalizeH="0" baseline="0" dirty="0" err="1">
                <a:ln>
                  <a:noFill/>
                </a:ln>
                <a:solidFill>
                  <a:schemeClr val="bg1"/>
                </a:solidFill>
                <a:effectLst/>
                <a:cs typeface="Times New Roman" panose="02020603050405020304" pitchFamily="18" charset="0"/>
              </a:rPr>
              <a:t>mobility</a:t>
            </a:r>
            <a:r>
              <a:rPr kumimoji="0" lang="fr-FR" altLang="fr-FR" b="0" i="0" u="none" strike="noStrike" cap="none" normalizeH="0" baseline="0" dirty="0">
                <a:ln>
                  <a:noFill/>
                </a:ln>
                <a:solidFill>
                  <a:schemeClr val="bg1"/>
                </a:solidFill>
                <a:effectLst/>
                <a:cs typeface="Times New Roman" panose="02020603050405020304" pitchFamily="18" charset="0"/>
              </a:rPr>
              <a:t> </a:t>
            </a:r>
            <a:r>
              <a:rPr kumimoji="0" lang="fr-FR" altLang="fr-FR" b="0" i="0" u="none" strike="noStrike" cap="none" normalizeH="0" baseline="0" dirty="0" err="1">
                <a:ln>
                  <a:noFill/>
                </a:ln>
                <a:solidFill>
                  <a:schemeClr val="bg1"/>
                </a:solidFill>
                <a:effectLst/>
                <a:cs typeface="Times New Roman" panose="02020603050405020304" pitchFamily="18" charset="0"/>
              </a:rPr>
              <a:t>across</a:t>
            </a:r>
            <a:r>
              <a:rPr kumimoji="0" lang="fr-FR" altLang="fr-FR" b="0" i="0" u="none" strike="noStrike" cap="none" normalizeH="0" baseline="0" dirty="0">
                <a:ln>
                  <a:noFill/>
                </a:ln>
                <a:solidFill>
                  <a:schemeClr val="bg1"/>
                </a:solidFill>
                <a:effectLst/>
                <a:cs typeface="Times New Roman" panose="02020603050405020304" pitchFamily="18" charset="0"/>
              </a:rPr>
              <a:t> </a:t>
            </a:r>
            <a:r>
              <a:rPr kumimoji="0" lang="fr-FR" altLang="fr-FR" b="0" i="0" u="none" strike="noStrike" cap="none" normalizeH="0" baseline="0" dirty="0" err="1">
                <a:ln>
                  <a:noFill/>
                </a:ln>
                <a:solidFill>
                  <a:schemeClr val="bg1"/>
                </a:solidFill>
                <a:effectLst/>
                <a:cs typeface="Times New Roman" panose="02020603050405020304" pitchFamily="18" charset="0"/>
              </a:rPr>
              <a:t>both</a:t>
            </a:r>
            <a:r>
              <a:rPr kumimoji="0" lang="fr-FR" altLang="fr-FR" b="0" i="0" u="none" strike="noStrike" cap="none" normalizeH="0" baseline="0" dirty="0">
                <a:ln>
                  <a:noFill/>
                </a:ln>
                <a:solidFill>
                  <a:schemeClr val="bg1"/>
                </a:solidFill>
                <a:effectLst/>
                <a:cs typeface="Times New Roman" panose="02020603050405020304" pitchFamily="18" charset="0"/>
              </a:rPr>
              <a:t> 3GPP and non-3GPP networks.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bg1"/>
                </a:solidFill>
                <a:effectLst/>
                <a:cs typeface="Times New Roman" panose="02020603050405020304" pitchFamily="18" charset="0"/>
              </a:rPr>
              <a:t>SMF</a:t>
            </a:r>
            <a:r>
              <a:rPr kumimoji="0" lang="fr-FR" altLang="fr-FR" b="0" i="0" u="none" strike="noStrike" cap="none" normalizeH="0" baseline="0" dirty="0">
                <a:ln>
                  <a:noFill/>
                </a:ln>
                <a:solidFill>
                  <a:schemeClr val="bg1"/>
                </a:solidFill>
                <a:effectLst/>
                <a:cs typeface="Times New Roman" panose="02020603050405020304" pitchFamily="18" charset="0"/>
              </a:rPr>
              <a:t> (Session Management </a:t>
            </a:r>
            <a:r>
              <a:rPr kumimoji="0" lang="fr-FR" altLang="fr-FR" b="0" i="0" u="none" strike="noStrike" cap="none" normalizeH="0" baseline="0" dirty="0" err="1">
                <a:ln>
                  <a:noFill/>
                </a:ln>
                <a:solidFill>
                  <a:schemeClr val="bg1"/>
                </a:solidFill>
                <a:effectLst/>
                <a:cs typeface="Times New Roman" panose="02020603050405020304" pitchFamily="18" charset="0"/>
              </a:rPr>
              <a:t>Function</a:t>
            </a:r>
            <a:r>
              <a:rPr kumimoji="0" lang="fr-FR" altLang="fr-FR" b="0" i="0" u="none" strike="noStrike" cap="none" normalizeH="0" baseline="0" dirty="0">
                <a:ln>
                  <a:noFill/>
                </a:ln>
                <a:solidFill>
                  <a:schemeClr val="bg1"/>
                </a:solidFill>
                <a:effectLst/>
                <a:cs typeface="Times New Roman" panose="02020603050405020304" pitchFamily="18" charset="0"/>
              </a:rPr>
              <a:t>) </a:t>
            </a:r>
            <a:r>
              <a:rPr kumimoji="0" lang="fr-FR" altLang="fr-FR" b="0" i="0" u="none" strike="noStrike" cap="none" normalizeH="0" baseline="0" dirty="0" err="1">
                <a:ln>
                  <a:noFill/>
                </a:ln>
                <a:solidFill>
                  <a:schemeClr val="bg1"/>
                </a:solidFill>
                <a:effectLst/>
                <a:cs typeface="Times New Roman" panose="02020603050405020304" pitchFamily="18" charset="0"/>
              </a:rPr>
              <a:t>handles</a:t>
            </a:r>
            <a:r>
              <a:rPr kumimoji="0" lang="fr-FR" altLang="fr-FR" b="0" i="0" u="none" strike="noStrike" cap="none" normalizeH="0" baseline="0" dirty="0">
                <a:ln>
                  <a:noFill/>
                </a:ln>
                <a:solidFill>
                  <a:schemeClr val="bg1"/>
                </a:solidFill>
                <a:effectLst/>
                <a:cs typeface="Times New Roman" panose="02020603050405020304" pitchFamily="18" charset="0"/>
              </a:rPr>
              <a:t> session management, IP </a:t>
            </a:r>
            <a:r>
              <a:rPr kumimoji="0" lang="fr-FR" altLang="fr-FR" b="0" i="0" u="none" strike="noStrike" cap="none" normalizeH="0" baseline="0" dirty="0" err="1">
                <a:ln>
                  <a:noFill/>
                </a:ln>
                <a:solidFill>
                  <a:schemeClr val="bg1"/>
                </a:solidFill>
                <a:effectLst/>
                <a:cs typeface="Times New Roman" panose="02020603050405020304" pitchFamily="18" charset="0"/>
              </a:rPr>
              <a:t>address</a:t>
            </a:r>
            <a:r>
              <a:rPr kumimoji="0" lang="fr-FR" altLang="fr-FR" b="0" i="0" u="none" strike="noStrike" cap="none" normalizeH="0" baseline="0" dirty="0">
                <a:ln>
                  <a:noFill/>
                </a:ln>
                <a:solidFill>
                  <a:schemeClr val="bg1"/>
                </a:solidFill>
                <a:effectLst/>
                <a:cs typeface="Times New Roman" panose="02020603050405020304" pitchFamily="18" charset="0"/>
              </a:rPr>
              <a:t> allocation, </a:t>
            </a:r>
            <a:r>
              <a:rPr kumimoji="0" lang="fr-FR" altLang="fr-FR" b="0" i="0" u="none" strike="noStrike" cap="none" normalizeH="0" baseline="0" dirty="0" err="1">
                <a:ln>
                  <a:noFill/>
                </a:ln>
                <a:solidFill>
                  <a:schemeClr val="bg1"/>
                </a:solidFill>
                <a:effectLst/>
                <a:cs typeface="Times New Roman" panose="02020603050405020304" pitchFamily="18" charset="0"/>
              </a:rPr>
              <a:t>policy</a:t>
            </a:r>
            <a:r>
              <a:rPr kumimoji="0" lang="fr-FR" altLang="fr-FR" b="0" i="0" u="none" strike="noStrike" cap="none" normalizeH="0" baseline="0" dirty="0">
                <a:ln>
                  <a:noFill/>
                </a:ln>
                <a:solidFill>
                  <a:schemeClr val="bg1"/>
                </a:solidFill>
                <a:effectLst/>
                <a:cs typeface="Times New Roman" panose="02020603050405020304" pitchFamily="18" charset="0"/>
              </a:rPr>
              <a:t> </a:t>
            </a:r>
            <a:r>
              <a:rPr kumimoji="0" lang="fr-FR" altLang="fr-FR" b="0" i="0" u="none" strike="noStrike" cap="none" normalizeH="0" baseline="0" dirty="0" err="1">
                <a:ln>
                  <a:noFill/>
                </a:ln>
                <a:solidFill>
                  <a:schemeClr val="bg1"/>
                </a:solidFill>
                <a:effectLst/>
                <a:cs typeface="Times New Roman" panose="02020603050405020304" pitchFamily="18" charset="0"/>
              </a:rPr>
              <a:t>enforcement</a:t>
            </a:r>
            <a:r>
              <a:rPr kumimoji="0" lang="fr-FR" altLang="fr-FR" b="0" i="0" u="none" strike="noStrike" cap="none" normalizeH="0" baseline="0" dirty="0">
                <a:ln>
                  <a:noFill/>
                </a:ln>
                <a:solidFill>
                  <a:schemeClr val="bg1"/>
                </a:solidFill>
                <a:effectLst/>
                <a:cs typeface="Times New Roman" panose="02020603050405020304" pitchFamily="18" charset="0"/>
              </a:rPr>
              <a:t>, and QoS.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bg1"/>
                </a:solidFill>
                <a:effectLst/>
                <a:cs typeface="Times New Roman" panose="02020603050405020304" pitchFamily="18" charset="0"/>
              </a:rPr>
              <a:t>PCF</a:t>
            </a:r>
            <a:r>
              <a:rPr kumimoji="0" lang="fr-FR" altLang="fr-FR" b="0" i="0" u="none" strike="noStrike" cap="none" normalizeH="0" baseline="0" dirty="0">
                <a:ln>
                  <a:noFill/>
                </a:ln>
                <a:solidFill>
                  <a:schemeClr val="bg1"/>
                </a:solidFill>
                <a:effectLst/>
                <a:cs typeface="Times New Roman" panose="02020603050405020304" pitchFamily="18" charset="0"/>
              </a:rPr>
              <a:t> (Policy Control </a:t>
            </a:r>
            <a:r>
              <a:rPr kumimoji="0" lang="fr-FR" altLang="fr-FR" b="0" i="0" u="none" strike="noStrike" cap="none" normalizeH="0" baseline="0" dirty="0" err="1">
                <a:ln>
                  <a:noFill/>
                </a:ln>
                <a:solidFill>
                  <a:schemeClr val="bg1"/>
                </a:solidFill>
                <a:effectLst/>
                <a:cs typeface="Times New Roman" panose="02020603050405020304" pitchFamily="18" charset="0"/>
              </a:rPr>
              <a:t>Function</a:t>
            </a:r>
            <a:r>
              <a:rPr kumimoji="0" lang="fr-FR" altLang="fr-FR" b="0" i="0" u="none" strike="noStrike" cap="none" normalizeH="0" baseline="0" dirty="0">
                <a:ln>
                  <a:noFill/>
                </a:ln>
                <a:solidFill>
                  <a:schemeClr val="bg1"/>
                </a:solidFill>
                <a:effectLst/>
                <a:cs typeface="Times New Roman" panose="02020603050405020304" pitchFamily="18" charset="0"/>
              </a:rPr>
              <a:t>) manages </a:t>
            </a:r>
            <a:r>
              <a:rPr kumimoji="0" lang="fr-FR" altLang="fr-FR" b="0" i="0" u="none" strike="noStrike" cap="none" normalizeH="0" baseline="0" dirty="0" err="1">
                <a:ln>
                  <a:noFill/>
                </a:ln>
                <a:solidFill>
                  <a:schemeClr val="bg1"/>
                </a:solidFill>
                <a:effectLst/>
                <a:cs typeface="Times New Roman" panose="02020603050405020304" pitchFamily="18" charset="0"/>
              </a:rPr>
              <a:t>policy</a:t>
            </a:r>
            <a:r>
              <a:rPr kumimoji="0" lang="fr-FR" altLang="fr-FR" b="0" i="0" u="none" strike="noStrike" cap="none" normalizeH="0" baseline="0" dirty="0">
                <a:ln>
                  <a:noFill/>
                </a:ln>
                <a:solidFill>
                  <a:schemeClr val="bg1"/>
                </a:solidFill>
                <a:effectLst/>
                <a:cs typeface="Times New Roman" panose="02020603050405020304" pitchFamily="18" charset="0"/>
              </a:rPr>
              <a:t> </a:t>
            </a:r>
            <a:r>
              <a:rPr kumimoji="0" lang="fr-FR" altLang="fr-FR" b="0" i="0" u="none" strike="noStrike" cap="none" normalizeH="0" baseline="0" dirty="0" err="1">
                <a:ln>
                  <a:noFill/>
                </a:ln>
                <a:solidFill>
                  <a:schemeClr val="bg1"/>
                </a:solidFill>
                <a:effectLst/>
                <a:cs typeface="Times New Roman" panose="02020603050405020304" pitchFamily="18" charset="0"/>
              </a:rPr>
              <a:t>rules</a:t>
            </a:r>
            <a:r>
              <a:rPr kumimoji="0" lang="fr-FR" altLang="fr-FR" b="0" i="0" u="none" strike="noStrike" cap="none" normalizeH="0" baseline="0" dirty="0">
                <a:ln>
                  <a:noFill/>
                </a:ln>
                <a:solidFill>
                  <a:schemeClr val="bg1"/>
                </a:solidFill>
                <a:effectLst/>
                <a:cs typeface="Times New Roman" panose="02020603050405020304" pitchFamily="18" charset="0"/>
              </a:rPr>
              <a:t> for </a:t>
            </a:r>
            <a:r>
              <a:rPr kumimoji="0" lang="fr-FR" altLang="fr-FR" b="0" i="0" u="none" strike="noStrike" cap="none" normalizeH="0" baseline="0" dirty="0" err="1">
                <a:ln>
                  <a:noFill/>
                </a:ln>
                <a:solidFill>
                  <a:schemeClr val="bg1"/>
                </a:solidFill>
                <a:effectLst/>
                <a:cs typeface="Times New Roman" panose="02020603050405020304" pitchFamily="18" charset="0"/>
              </a:rPr>
              <a:t>NFs</a:t>
            </a:r>
            <a:r>
              <a:rPr kumimoji="0" lang="fr-FR" altLang="fr-FR" b="0" i="0" u="none" strike="noStrike" cap="none" normalizeH="0" baseline="0" dirty="0">
                <a:ln>
                  <a:noFill/>
                </a:ln>
                <a:solidFill>
                  <a:schemeClr val="bg1"/>
                </a:solidFill>
                <a:effectLst/>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b="1" i="0" u="none" strike="noStrike" cap="none" normalizeH="0" baseline="0" dirty="0">
                <a:ln>
                  <a:noFill/>
                </a:ln>
                <a:solidFill>
                  <a:schemeClr val="bg1"/>
                </a:solidFill>
                <a:effectLst/>
                <a:cs typeface="Times New Roman" panose="02020603050405020304" pitchFamily="18" charset="0"/>
              </a:rPr>
              <a:t>NEF</a:t>
            </a:r>
            <a:r>
              <a:rPr kumimoji="0" lang="fr-FR" altLang="fr-FR" b="0" i="0" u="none" strike="noStrike" cap="none" normalizeH="0" baseline="0" dirty="0">
                <a:ln>
                  <a:noFill/>
                </a:ln>
                <a:solidFill>
                  <a:schemeClr val="bg1"/>
                </a:solidFill>
                <a:effectLst/>
                <a:cs typeface="Times New Roman" panose="02020603050405020304" pitchFamily="18" charset="0"/>
              </a:rPr>
              <a:t> (Network </a:t>
            </a:r>
            <a:r>
              <a:rPr kumimoji="0" lang="fr-FR" altLang="fr-FR" b="0" i="0" u="none" strike="noStrike" cap="none" normalizeH="0" baseline="0" dirty="0" err="1">
                <a:ln>
                  <a:noFill/>
                </a:ln>
                <a:solidFill>
                  <a:schemeClr val="bg1"/>
                </a:solidFill>
                <a:effectLst/>
                <a:cs typeface="Times New Roman" panose="02020603050405020304" pitchFamily="18" charset="0"/>
              </a:rPr>
              <a:t>Exposure</a:t>
            </a:r>
            <a:r>
              <a:rPr kumimoji="0" lang="fr-FR" altLang="fr-FR" b="0" i="0" u="none" strike="noStrike" cap="none" normalizeH="0" baseline="0" dirty="0">
                <a:ln>
                  <a:noFill/>
                </a:ln>
                <a:solidFill>
                  <a:schemeClr val="bg1"/>
                </a:solidFill>
                <a:effectLst/>
                <a:cs typeface="Times New Roman" panose="02020603050405020304" pitchFamily="18" charset="0"/>
              </a:rPr>
              <a:t> </a:t>
            </a:r>
            <a:r>
              <a:rPr kumimoji="0" lang="fr-FR" altLang="fr-FR" b="0" i="0" u="none" strike="noStrike" cap="none" normalizeH="0" baseline="0" dirty="0" err="1">
                <a:ln>
                  <a:noFill/>
                </a:ln>
                <a:solidFill>
                  <a:schemeClr val="bg1"/>
                </a:solidFill>
                <a:effectLst/>
                <a:cs typeface="Times New Roman" panose="02020603050405020304" pitchFamily="18" charset="0"/>
              </a:rPr>
              <a:t>Function</a:t>
            </a:r>
            <a:r>
              <a:rPr kumimoji="0" lang="fr-FR" altLang="fr-FR" b="0" i="0" u="none" strike="noStrike" cap="none" normalizeH="0" baseline="0" dirty="0">
                <a:ln>
                  <a:noFill/>
                </a:ln>
                <a:solidFill>
                  <a:schemeClr val="bg1"/>
                </a:solidFill>
                <a:effectLst/>
                <a:cs typeface="Times New Roman" panose="02020603050405020304" pitchFamily="18" charset="0"/>
              </a:rPr>
              <a:t>) exposes services and manages data flow </a:t>
            </a:r>
            <a:r>
              <a:rPr kumimoji="0" lang="fr-FR" altLang="fr-FR" b="0" i="0" u="none" strike="noStrike" cap="none" normalizeH="0" baseline="0" dirty="0" err="1">
                <a:ln>
                  <a:noFill/>
                </a:ln>
                <a:solidFill>
                  <a:schemeClr val="bg1"/>
                </a:solidFill>
                <a:effectLst/>
                <a:cs typeface="Times New Roman" panose="02020603050405020304" pitchFamily="18" charset="0"/>
              </a:rPr>
              <a:t>between</a:t>
            </a:r>
            <a:r>
              <a:rPr kumimoji="0" lang="fr-FR" altLang="fr-FR" b="0" i="0" u="none" strike="noStrike" cap="none" normalizeH="0" baseline="0" dirty="0">
                <a:ln>
                  <a:noFill/>
                </a:ln>
                <a:solidFill>
                  <a:schemeClr val="bg1"/>
                </a:solidFill>
                <a:effectLst/>
                <a:cs typeface="Times New Roman" panose="02020603050405020304" pitchFamily="18" charset="0"/>
              </a:rPr>
              <a:t> </a:t>
            </a:r>
            <a:r>
              <a:rPr kumimoji="0" lang="fr-FR" altLang="fr-FR" b="0" i="0" u="none" strike="noStrike" cap="none" normalizeH="0" baseline="0" dirty="0" err="1">
                <a:ln>
                  <a:noFill/>
                </a:ln>
                <a:solidFill>
                  <a:schemeClr val="bg1"/>
                </a:solidFill>
                <a:effectLst/>
                <a:cs typeface="Times New Roman" panose="02020603050405020304" pitchFamily="18" charset="0"/>
              </a:rPr>
              <a:t>NFs</a:t>
            </a:r>
            <a:r>
              <a:rPr kumimoji="0" lang="fr-FR" altLang="fr-FR" b="0" i="0" u="none" strike="noStrike" cap="none" normalizeH="0" baseline="0" dirty="0">
                <a:ln>
                  <a:noFill/>
                </a:ln>
                <a:solidFill>
                  <a:schemeClr val="bg1"/>
                </a:solidFill>
                <a:effectLst/>
                <a:cs typeface="Times New Roman" panose="02020603050405020304" pitchFamily="18" charset="0"/>
              </a:rPr>
              <a:t>, </a:t>
            </a:r>
            <a:r>
              <a:rPr kumimoji="0" lang="fr-FR" altLang="fr-FR" b="0" i="0" u="none" strike="noStrike" cap="none" normalizeH="0" baseline="0" dirty="0" err="1">
                <a:ln>
                  <a:noFill/>
                </a:ln>
                <a:solidFill>
                  <a:schemeClr val="bg1"/>
                </a:solidFill>
                <a:effectLst/>
                <a:cs typeface="Times New Roman" panose="02020603050405020304" pitchFamily="18" charset="0"/>
              </a:rPr>
              <a:t>while</a:t>
            </a:r>
            <a:r>
              <a:rPr kumimoji="0" lang="fr-FR" altLang="fr-FR" b="0" i="0" u="none" strike="noStrike" cap="none" normalizeH="0" baseline="0" dirty="0">
                <a:ln>
                  <a:noFill/>
                </a:ln>
                <a:solidFill>
                  <a:schemeClr val="bg1"/>
                </a:solidFill>
                <a:effectLst/>
                <a:cs typeface="Times New Roman" panose="02020603050405020304" pitchFamily="18" charset="0"/>
              </a:rPr>
              <a:t> </a:t>
            </a:r>
            <a:r>
              <a:rPr kumimoji="0" lang="fr-FR" altLang="fr-FR" b="1" i="0" u="none" strike="noStrike" cap="none" normalizeH="0" baseline="0" dirty="0">
                <a:ln>
                  <a:noFill/>
                </a:ln>
                <a:solidFill>
                  <a:schemeClr val="bg1"/>
                </a:solidFill>
                <a:effectLst/>
                <a:cs typeface="Times New Roman" panose="02020603050405020304" pitchFamily="18" charset="0"/>
              </a:rPr>
              <a:t>NRF</a:t>
            </a:r>
            <a:r>
              <a:rPr kumimoji="0" lang="fr-FR" altLang="fr-FR" b="0" i="0" u="none" strike="noStrike" cap="none" normalizeH="0" baseline="0" dirty="0">
                <a:ln>
                  <a:noFill/>
                </a:ln>
                <a:solidFill>
                  <a:schemeClr val="bg1"/>
                </a:solidFill>
                <a:effectLst/>
                <a:cs typeface="Times New Roman" panose="02020603050405020304" pitchFamily="18" charset="0"/>
              </a:rPr>
              <a:t> (NF Repository </a:t>
            </a:r>
            <a:r>
              <a:rPr kumimoji="0" lang="fr-FR" altLang="fr-FR" b="0" i="0" u="none" strike="noStrike" cap="none" normalizeH="0" baseline="0" dirty="0" err="1">
                <a:ln>
                  <a:noFill/>
                </a:ln>
                <a:solidFill>
                  <a:schemeClr val="bg1"/>
                </a:solidFill>
                <a:effectLst/>
                <a:cs typeface="Times New Roman" panose="02020603050405020304" pitchFamily="18" charset="0"/>
              </a:rPr>
              <a:t>Function</a:t>
            </a:r>
            <a:r>
              <a:rPr kumimoji="0" lang="fr-FR" altLang="fr-FR" b="0" i="0" u="none" strike="noStrike" cap="none" normalizeH="0" baseline="0" dirty="0">
                <a:ln>
                  <a:noFill/>
                </a:ln>
                <a:solidFill>
                  <a:schemeClr val="bg1"/>
                </a:solidFill>
                <a:effectLst/>
                <a:cs typeface="Times New Roman" panose="02020603050405020304" pitchFamily="18" charset="0"/>
              </a:rPr>
              <a:t>) </a:t>
            </a:r>
            <a:r>
              <a:rPr kumimoji="0" lang="fr-FR" altLang="fr-FR" b="0" i="0" u="none" strike="noStrike" cap="none" normalizeH="0" baseline="0" dirty="0" err="1">
                <a:ln>
                  <a:noFill/>
                </a:ln>
                <a:solidFill>
                  <a:schemeClr val="bg1"/>
                </a:solidFill>
                <a:effectLst/>
                <a:cs typeface="Times New Roman" panose="02020603050405020304" pitchFamily="18" charset="0"/>
              </a:rPr>
              <a:t>helps</a:t>
            </a:r>
            <a:r>
              <a:rPr kumimoji="0" lang="fr-FR" altLang="fr-FR" b="0" i="0" u="none" strike="noStrike" cap="none" normalizeH="0" baseline="0" dirty="0">
                <a:ln>
                  <a:noFill/>
                </a:ln>
                <a:solidFill>
                  <a:schemeClr val="bg1"/>
                </a:solidFill>
                <a:effectLst/>
                <a:cs typeface="Times New Roman" panose="02020603050405020304" pitchFamily="18" charset="0"/>
              </a:rPr>
              <a:t> </a:t>
            </a:r>
            <a:r>
              <a:rPr kumimoji="0" lang="fr-FR" altLang="fr-FR" b="0" i="0" u="none" strike="noStrike" cap="none" normalizeH="0" baseline="0" dirty="0" err="1">
                <a:ln>
                  <a:noFill/>
                </a:ln>
                <a:solidFill>
                  <a:schemeClr val="bg1"/>
                </a:solidFill>
                <a:effectLst/>
                <a:cs typeface="Times New Roman" panose="02020603050405020304" pitchFamily="18" charset="0"/>
              </a:rPr>
              <a:t>discover</a:t>
            </a:r>
            <a:r>
              <a:rPr kumimoji="0" lang="fr-FR" altLang="fr-FR" b="0" i="0" u="none" strike="noStrike" cap="none" normalizeH="0" baseline="0" dirty="0">
                <a:ln>
                  <a:noFill/>
                </a:ln>
                <a:solidFill>
                  <a:schemeClr val="bg1"/>
                </a:solidFill>
                <a:effectLst/>
                <a:cs typeface="Times New Roman" panose="02020603050405020304" pitchFamily="18" charset="0"/>
              </a:rPr>
              <a:t> and store </a:t>
            </a:r>
            <a:r>
              <a:rPr kumimoji="0" lang="fr-FR" altLang="fr-FR" b="0" i="0" u="none" strike="noStrike" cap="none" normalizeH="0" baseline="0" dirty="0" err="1">
                <a:ln>
                  <a:noFill/>
                </a:ln>
                <a:solidFill>
                  <a:schemeClr val="bg1"/>
                </a:solidFill>
                <a:effectLst/>
                <a:cs typeface="Times New Roman" panose="02020603050405020304" pitchFamily="18" charset="0"/>
              </a:rPr>
              <a:t>NFs</a:t>
            </a:r>
            <a:r>
              <a:rPr kumimoji="0" lang="fr-FR" altLang="fr-FR" b="0" i="0" u="none" strike="noStrike" cap="none" normalizeH="0" baseline="0" dirty="0">
                <a:ln>
                  <a:noFill/>
                </a:ln>
                <a:solidFill>
                  <a:schemeClr val="bg1"/>
                </a:solidFill>
                <a:effectLst/>
                <a:cs typeface="Times New Roman" panose="02020603050405020304" pitchFamily="18" charset="0"/>
              </a:rPr>
              <a:t>. [27]</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500" b="0" i="0" u="none" strike="noStrike" cap="none" normalizeH="0" baseline="0" dirty="0">
              <a:ln>
                <a:noFill/>
              </a:ln>
              <a:solidFill>
                <a:schemeClr val="tx1"/>
              </a:solidFill>
              <a:effectLst/>
              <a:latin typeface="Arial" panose="020B0604020202020204" pitchFamily="34" charset="0"/>
            </a:endParaRPr>
          </a:p>
        </p:txBody>
      </p:sp>
      <p:sp>
        <p:nvSpPr>
          <p:cNvPr id="4" name="Espace réservé du numéro de diapositive 3">
            <a:extLst>
              <a:ext uri="{FF2B5EF4-FFF2-40B4-BE49-F238E27FC236}">
                <a16:creationId xmlns:a16="http://schemas.microsoft.com/office/drawing/2014/main" id="{8BB1D8EE-D448-BC63-2050-81D6162BCFF2}"/>
              </a:ext>
            </a:extLst>
          </p:cNvPr>
          <p:cNvSpPr>
            <a:spLocks noGrp="1"/>
          </p:cNvSpPr>
          <p:nvPr>
            <p:ph type="sldNum" sz="quarter" idx="12"/>
          </p:nvPr>
        </p:nvSpPr>
        <p:spPr/>
        <p:txBody>
          <a:bodyPr/>
          <a:lstStyle/>
          <a:p>
            <a:pPr rtl="0"/>
            <a:fld id="{D57F1E4F-1CFF-5643-939E-217C01CDF565}" type="slidenum">
              <a:rPr lang="fr-FR" noProof="0" smtClean="0"/>
              <a:pPr rtl="0"/>
              <a:t>45</a:t>
            </a:fld>
            <a:endParaRPr lang="fr-FR" noProof="0"/>
          </a:p>
        </p:txBody>
      </p:sp>
    </p:spTree>
    <p:extLst>
      <p:ext uri="{BB962C8B-B14F-4D97-AF65-F5344CB8AC3E}">
        <p14:creationId xmlns:p14="http://schemas.microsoft.com/office/powerpoint/2010/main" val="3422327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7FFE11-1A54-7DBB-5241-CE780F110768}"/>
              </a:ext>
            </a:extLst>
          </p:cNvPr>
          <p:cNvSpPr>
            <a:spLocks noGrp="1"/>
          </p:cNvSpPr>
          <p:nvPr>
            <p:ph type="title"/>
          </p:nvPr>
        </p:nvSpPr>
        <p:spPr/>
        <p:txBody>
          <a:bodyPr/>
          <a:lstStyle/>
          <a:p>
            <a:r>
              <a:rPr lang="fr-FR" dirty="0"/>
              <a:t>5G Network authentification </a:t>
            </a:r>
          </a:p>
        </p:txBody>
      </p:sp>
      <p:pic>
        <p:nvPicPr>
          <p:cNvPr id="4" name="Espace réservé du contenu 3">
            <a:extLst>
              <a:ext uri="{FF2B5EF4-FFF2-40B4-BE49-F238E27FC236}">
                <a16:creationId xmlns:a16="http://schemas.microsoft.com/office/drawing/2014/main" id="{ACAAB973-C4C0-42E3-10A4-DE911F5B4D5B}"/>
              </a:ext>
            </a:extLst>
          </p:cNvPr>
          <p:cNvPicPr>
            <a:picLocks noGrp="1" noChangeAspect="1"/>
          </p:cNvPicPr>
          <p:nvPr>
            <p:ph idx="1"/>
          </p:nvPr>
        </p:nvPicPr>
        <p:blipFill>
          <a:blip r:embed="rId2"/>
          <a:stretch>
            <a:fillRect/>
          </a:stretch>
        </p:blipFill>
        <p:spPr>
          <a:xfrm>
            <a:off x="6602930" y="1680633"/>
            <a:ext cx="5470543" cy="4327962"/>
          </a:xfrm>
          <a:prstGeom prst="rect">
            <a:avLst/>
          </a:prstGeom>
        </p:spPr>
      </p:pic>
      <p:sp>
        <p:nvSpPr>
          <p:cNvPr id="7" name="ZoneTexte 6">
            <a:extLst>
              <a:ext uri="{FF2B5EF4-FFF2-40B4-BE49-F238E27FC236}">
                <a16:creationId xmlns:a16="http://schemas.microsoft.com/office/drawing/2014/main" id="{AE9B0ED3-9F0F-5BA7-CE16-0C7B57E3D73E}"/>
              </a:ext>
            </a:extLst>
          </p:cNvPr>
          <p:cNvSpPr txBox="1"/>
          <p:nvPr/>
        </p:nvSpPr>
        <p:spPr>
          <a:xfrm>
            <a:off x="433138" y="2040556"/>
            <a:ext cx="6535554" cy="4401205"/>
          </a:xfrm>
          <a:prstGeom prst="rect">
            <a:avLst/>
          </a:prstGeom>
          <a:noFill/>
        </p:spPr>
        <p:txBody>
          <a:bodyPr wrap="square" rtlCol="0">
            <a:spAutoFit/>
          </a:bodyPr>
          <a:lstStyle/>
          <a:p>
            <a:r>
              <a:rPr lang="en-US" sz="1400" b="1" dirty="0">
                <a:cs typeface="Times New Roman" panose="02020603050405020304" pitchFamily="18" charset="0"/>
              </a:rPr>
              <a:t>5G authentication steps according to figure </a:t>
            </a:r>
            <a:r>
              <a:rPr lang="fr-FR" sz="1400" b="1" dirty="0">
                <a:cs typeface="Times New Roman" panose="02020603050405020304" pitchFamily="18" charset="0"/>
              </a:rPr>
              <a:t>:</a:t>
            </a:r>
          </a:p>
          <a:p>
            <a:pPr>
              <a:buFont typeface="+mj-lt"/>
              <a:buAutoNum type="arabicPeriod"/>
            </a:pPr>
            <a:r>
              <a:rPr lang="fr-FR" sz="1400" b="1" dirty="0">
                <a:cs typeface="Times New Roman" panose="02020603050405020304" pitchFamily="18" charset="0"/>
              </a:rPr>
              <a:t>SUPI (</a:t>
            </a:r>
            <a:r>
              <a:rPr lang="fr-FR" sz="1400" b="1" dirty="0" err="1">
                <a:cs typeface="Times New Roman" panose="02020603050405020304" pitchFamily="18" charset="0"/>
              </a:rPr>
              <a:t>Subscriber</a:t>
            </a:r>
            <a:r>
              <a:rPr lang="fr-FR" sz="1400" b="1" dirty="0">
                <a:cs typeface="Times New Roman" panose="02020603050405020304" pitchFamily="18" charset="0"/>
              </a:rPr>
              <a:t> Permanent Identifier)</a:t>
            </a:r>
            <a:r>
              <a:rPr lang="fr-FR" sz="1400" dirty="0">
                <a:cs typeface="Times New Roman" panose="02020603050405020304" pitchFamily="18" charset="0"/>
              </a:rPr>
              <a:t> : </a:t>
            </a:r>
          </a:p>
          <a:p>
            <a:pPr marL="742950" lvl="1" indent="-285750">
              <a:buFont typeface="+mj-lt"/>
              <a:buAutoNum type="arabicPeriod"/>
            </a:pPr>
            <a:r>
              <a:rPr lang="en-US" sz="1400" b="1" dirty="0">
                <a:cs typeface="Times New Roman" panose="02020603050405020304" pitchFamily="18" charset="0"/>
              </a:rPr>
              <a:t>UE </a:t>
            </a:r>
            <a:r>
              <a:rPr lang="en-US" sz="1400" dirty="0">
                <a:cs typeface="Times New Roman" panose="02020603050405020304" pitchFamily="18" charset="0"/>
              </a:rPr>
              <a:t>(User Equipment) sends the subscriber's permanent identifier, SUPI, to SEAF (Security Anchor Function) or AMF (Access and Mobility Management Function).</a:t>
            </a:r>
            <a:endParaRPr lang="fr-FR" sz="1400" dirty="0">
              <a:cs typeface="Times New Roman" panose="02020603050405020304" pitchFamily="18" charset="0"/>
            </a:endParaRPr>
          </a:p>
          <a:p>
            <a:pPr marL="742950" lvl="1" indent="-285750">
              <a:buFont typeface="+mj-lt"/>
              <a:buAutoNum type="arabicPeriod"/>
            </a:pPr>
            <a:r>
              <a:rPr lang="en-US" sz="1400" dirty="0">
                <a:cs typeface="Times New Roman" panose="02020603050405020304" pitchFamily="18" charset="0"/>
              </a:rPr>
              <a:t>The SUPI is used to uniquely identify the subscriber in the network. This process is the starting point for authentication</a:t>
            </a:r>
            <a:r>
              <a:rPr lang="fr-FR" sz="1400" b="1" dirty="0">
                <a:cs typeface="Times New Roman" panose="02020603050405020304" pitchFamily="18" charset="0"/>
              </a:rPr>
              <a:t>5G-AIR (</a:t>
            </a:r>
            <a:r>
              <a:rPr lang="fr-FR" sz="1400" b="1" dirty="0" err="1">
                <a:cs typeface="Times New Roman" panose="02020603050405020304" pitchFamily="18" charset="0"/>
              </a:rPr>
              <a:t>Authentication</a:t>
            </a:r>
            <a:r>
              <a:rPr lang="fr-FR" sz="1400" b="1" dirty="0">
                <a:cs typeface="Times New Roman" panose="02020603050405020304" pitchFamily="18" charset="0"/>
              </a:rPr>
              <a:t> Initiation </a:t>
            </a:r>
            <a:r>
              <a:rPr lang="fr-FR" sz="1400" b="1" dirty="0" err="1">
                <a:cs typeface="Times New Roman" panose="02020603050405020304" pitchFamily="18" charset="0"/>
              </a:rPr>
              <a:t>Request</a:t>
            </a:r>
            <a:r>
              <a:rPr lang="fr-FR" sz="1400" b="1" dirty="0">
                <a:cs typeface="Times New Roman" panose="02020603050405020304" pitchFamily="18" charset="0"/>
              </a:rPr>
              <a:t>)</a:t>
            </a:r>
            <a:r>
              <a:rPr lang="fr-FR" sz="1400" dirty="0">
                <a:cs typeface="Times New Roman" panose="02020603050405020304" pitchFamily="18" charset="0"/>
              </a:rPr>
              <a:t> : </a:t>
            </a:r>
          </a:p>
          <a:p>
            <a:pPr marL="742950" lvl="1" indent="-285750">
              <a:buFont typeface="+mj-lt"/>
              <a:buAutoNum type="arabicPeriod"/>
            </a:pPr>
            <a:r>
              <a:rPr lang="en-US" sz="1400" dirty="0">
                <a:cs typeface="Times New Roman" panose="02020603050405020304" pitchFamily="18" charset="0"/>
              </a:rPr>
              <a:t>The SEAF/AMF sends an authentication initiation request message to the AUSF (Authentication Server Function). This message contains the SUPI (or SUCI) and the serving network name (SN-name).</a:t>
            </a:r>
          </a:p>
          <a:p>
            <a:pPr marL="285750" indent="-285750">
              <a:buFont typeface="+mj-lt"/>
              <a:buAutoNum type="arabicPeriod"/>
            </a:pPr>
            <a:r>
              <a:rPr lang="fr-FR" sz="1400" b="1" dirty="0" err="1">
                <a:cs typeface="Times New Roman" panose="02020603050405020304" pitchFamily="18" charset="0"/>
              </a:rPr>
              <a:t>Authentication</a:t>
            </a:r>
            <a:r>
              <a:rPr lang="fr-FR" sz="1400" b="1" dirty="0">
                <a:cs typeface="Times New Roman" panose="02020603050405020304" pitchFamily="18" charset="0"/>
              </a:rPr>
              <a:t> Information </a:t>
            </a:r>
            <a:r>
              <a:rPr lang="fr-FR" sz="1400" b="1" dirty="0" err="1">
                <a:cs typeface="Times New Roman" panose="02020603050405020304" pitchFamily="18" charset="0"/>
              </a:rPr>
              <a:t>Request</a:t>
            </a:r>
            <a:r>
              <a:rPr lang="fr-FR" sz="1400" dirty="0">
                <a:cs typeface="Times New Roman" panose="02020603050405020304" pitchFamily="18" charset="0"/>
              </a:rPr>
              <a:t>: </a:t>
            </a:r>
          </a:p>
          <a:p>
            <a:pPr marL="742950" lvl="1" indent="-285750">
              <a:buFont typeface="+mj-lt"/>
              <a:buAutoNum type="arabicPeriod"/>
            </a:pPr>
            <a:r>
              <a:rPr lang="fr-FR" sz="1400" b="1" dirty="0">
                <a:cs typeface="Times New Roman" panose="02020603050405020304" pitchFamily="18" charset="0"/>
              </a:rPr>
              <a:t>AUSF </a:t>
            </a:r>
            <a:r>
              <a:rPr lang="en-US" sz="1400" dirty="0"/>
              <a:t>sends the authentication information request to the UDM (Unified Data Management), which manages user subscription data.</a:t>
            </a:r>
            <a:endParaRPr lang="fr-FR" sz="1400" dirty="0">
              <a:cs typeface="Times New Roman" panose="02020603050405020304" pitchFamily="18" charset="0"/>
            </a:endParaRPr>
          </a:p>
          <a:p>
            <a:pPr>
              <a:buFont typeface="+mj-lt"/>
              <a:buAutoNum type="arabicPeriod"/>
            </a:pPr>
            <a:r>
              <a:rPr lang="fr-FR" sz="1400" b="1" dirty="0" err="1">
                <a:cs typeface="Times New Roman" panose="02020603050405020304" pitchFamily="18" charset="0"/>
              </a:rPr>
              <a:t>Generation</a:t>
            </a:r>
            <a:r>
              <a:rPr lang="fr-FR" sz="1400" b="1" dirty="0">
                <a:cs typeface="Times New Roman" panose="02020603050405020304" pitchFamily="18" charset="0"/>
              </a:rPr>
              <a:t> of </a:t>
            </a:r>
            <a:r>
              <a:rPr lang="fr-FR" sz="1400" b="1" dirty="0" err="1">
                <a:cs typeface="Times New Roman" panose="02020603050405020304" pitchFamily="18" charset="0"/>
              </a:rPr>
              <a:t>AVs</a:t>
            </a:r>
            <a:r>
              <a:rPr lang="fr-FR" sz="1400" b="1" dirty="0">
                <a:cs typeface="Times New Roman" panose="02020603050405020304" pitchFamily="18" charset="0"/>
              </a:rPr>
              <a:t> (</a:t>
            </a:r>
            <a:r>
              <a:rPr lang="fr-FR" sz="1400" b="1" dirty="0" err="1">
                <a:cs typeface="Times New Roman" panose="02020603050405020304" pitchFamily="18" charset="0"/>
              </a:rPr>
              <a:t>Authentication</a:t>
            </a:r>
            <a:r>
              <a:rPr lang="fr-FR" sz="1400" b="1" dirty="0">
                <a:cs typeface="Times New Roman" panose="02020603050405020304" pitchFamily="18" charset="0"/>
              </a:rPr>
              <a:t> </a:t>
            </a:r>
            <a:r>
              <a:rPr lang="fr-FR" sz="1400" b="1" dirty="0" err="1">
                <a:cs typeface="Times New Roman" panose="02020603050405020304" pitchFamily="18" charset="0"/>
              </a:rPr>
              <a:t>Vectors</a:t>
            </a:r>
            <a:r>
              <a:rPr lang="fr-FR" sz="1400" b="1" dirty="0">
                <a:cs typeface="Times New Roman" panose="02020603050405020304" pitchFamily="18" charset="0"/>
              </a:rPr>
              <a:t>)</a:t>
            </a:r>
            <a:r>
              <a:rPr lang="fr-FR" sz="1400" dirty="0">
                <a:cs typeface="Times New Roman" panose="02020603050405020304" pitchFamily="18" charset="0"/>
              </a:rPr>
              <a:t> : </a:t>
            </a:r>
          </a:p>
          <a:p>
            <a:pPr marL="742950" lvl="1" indent="-285750">
              <a:buFont typeface="+mj-lt"/>
              <a:buAutoNum type="arabicPeriod"/>
            </a:pPr>
            <a:r>
              <a:rPr lang="fr-FR" sz="1400" b="1" dirty="0">
                <a:cs typeface="Times New Roman" panose="02020603050405020304" pitchFamily="18" charset="0"/>
              </a:rPr>
              <a:t>UDM </a:t>
            </a:r>
            <a:r>
              <a:rPr lang="en-US" sz="1400" dirty="0"/>
              <a:t> generates Authentication Vectors (AVs), containing key information like session key (KSEAF), authentication key (XRES), and expected responses after transformation.</a:t>
            </a:r>
            <a:endParaRPr lang="fr-FR" sz="1400" dirty="0">
              <a:cs typeface="Times New Roman" panose="02020603050405020304" pitchFamily="18" charset="0"/>
            </a:endParaRPr>
          </a:p>
        </p:txBody>
      </p:sp>
      <p:sp>
        <p:nvSpPr>
          <p:cNvPr id="3" name="Espace réservé du numéro de diapositive 2">
            <a:extLst>
              <a:ext uri="{FF2B5EF4-FFF2-40B4-BE49-F238E27FC236}">
                <a16:creationId xmlns:a16="http://schemas.microsoft.com/office/drawing/2014/main" id="{B4571D98-F7C6-BB3C-0646-38C160C2D5B3}"/>
              </a:ext>
            </a:extLst>
          </p:cNvPr>
          <p:cNvSpPr>
            <a:spLocks noGrp="1"/>
          </p:cNvSpPr>
          <p:nvPr>
            <p:ph type="sldNum" sz="quarter" idx="12"/>
          </p:nvPr>
        </p:nvSpPr>
        <p:spPr/>
        <p:txBody>
          <a:bodyPr/>
          <a:lstStyle/>
          <a:p>
            <a:pPr rtl="0"/>
            <a:fld id="{D57F1E4F-1CFF-5643-939E-217C01CDF565}" type="slidenum">
              <a:rPr lang="fr-FR" noProof="0" smtClean="0"/>
              <a:pPr rtl="0"/>
              <a:t>46</a:t>
            </a:fld>
            <a:endParaRPr lang="fr-FR" noProof="0"/>
          </a:p>
        </p:txBody>
      </p:sp>
      <p:sp>
        <p:nvSpPr>
          <p:cNvPr id="8" name="ZoneTexte 7">
            <a:extLst>
              <a:ext uri="{FF2B5EF4-FFF2-40B4-BE49-F238E27FC236}">
                <a16:creationId xmlns:a16="http://schemas.microsoft.com/office/drawing/2014/main" id="{C54B90C1-B1CF-70D3-6AC3-C7E7F72688DA}"/>
              </a:ext>
            </a:extLst>
          </p:cNvPr>
          <p:cNvSpPr txBox="1"/>
          <p:nvPr/>
        </p:nvSpPr>
        <p:spPr>
          <a:xfrm>
            <a:off x="6676560" y="6093798"/>
            <a:ext cx="5082302" cy="707886"/>
          </a:xfrm>
          <a:prstGeom prst="rect">
            <a:avLst/>
          </a:prstGeom>
          <a:noFill/>
        </p:spPr>
        <p:txBody>
          <a:bodyPr wrap="square">
            <a:spAutoFit/>
          </a:bodyPr>
          <a:lstStyle/>
          <a:p>
            <a:r>
              <a:rPr lang="en-US" sz="1000" dirty="0"/>
              <a:t>Fig. 5G-AKA and EAP-AKA'. The main focus is on the 5G-AKA. The computation of RES* in the ME (Mobile Equipment) is in the same way as the computation of XRES* in the ARPF and The computation of HRES* in the SEAF is in the same way as the computation of HXRES* in the AUSF[27]</a:t>
            </a:r>
            <a:endParaRPr lang="fr-FR" sz="1000" dirty="0"/>
          </a:p>
        </p:txBody>
      </p:sp>
    </p:spTree>
    <p:extLst>
      <p:ext uri="{BB962C8B-B14F-4D97-AF65-F5344CB8AC3E}">
        <p14:creationId xmlns:p14="http://schemas.microsoft.com/office/powerpoint/2010/main" val="3348521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52A00F-5BD1-EFC1-84DC-D3F6697537DD}"/>
            </a:ext>
          </a:extLst>
        </p:cNvPr>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4BCD0CB9-FD7F-8402-AF31-6C15DE78F7AF}"/>
              </a:ext>
            </a:extLst>
          </p:cNvPr>
          <p:cNvPicPr>
            <a:picLocks noGrp="1" noChangeAspect="1"/>
          </p:cNvPicPr>
          <p:nvPr>
            <p:ph idx="1"/>
          </p:nvPr>
        </p:nvPicPr>
        <p:blipFill>
          <a:blip r:embed="rId2"/>
          <a:stretch>
            <a:fillRect/>
          </a:stretch>
        </p:blipFill>
        <p:spPr>
          <a:xfrm>
            <a:off x="6602930" y="1680633"/>
            <a:ext cx="5470543" cy="4327962"/>
          </a:xfrm>
          <a:prstGeom prst="rect">
            <a:avLst/>
          </a:prstGeom>
        </p:spPr>
      </p:pic>
      <p:sp>
        <p:nvSpPr>
          <p:cNvPr id="7" name="ZoneTexte 6">
            <a:extLst>
              <a:ext uri="{FF2B5EF4-FFF2-40B4-BE49-F238E27FC236}">
                <a16:creationId xmlns:a16="http://schemas.microsoft.com/office/drawing/2014/main" id="{F7A7E2A2-375E-B474-06C2-2BE4E1D75839}"/>
              </a:ext>
            </a:extLst>
          </p:cNvPr>
          <p:cNvSpPr txBox="1"/>
          <p:nvPr/>
        </p:nvSpPr>
        <p:spPr>
          <a:xfrm>
            <a:off x="423199" y="1901408"/>
            <a:ext cx="6535554" cy="5047536"/>
          </a:xfrm>
          <a:prstGeom prst="rect">
            <a:avLst/>
          </a:prstGeom>
          <a:noFill/>
        </p:spPr>
        <p:txBody>
          <a:bodyPr wrap="square" rtlCol="0">
            <a:spAutoFit/>
          </a:bodyPr>
          <a:lstStyle/>
          <a:p>
            <a:pPr marL="742950" lvl="1" indent="-285750">
              <a:buFont typeface="+mj-lt"/>
              <a:buAutoNum type="arabicPeriod"/>
            </a:pPr>
            <a:endParaRPr lang="fr-FR" sz="1400" dirty="0">
              <a:latin typeface="Times New Roman" panose="02020603050405020304" pitchFamily="18" charset="0"/>
              <a:cs typeface="Times New Roman" panose="02020603050405020304" pitchFamily="18" charset="0"/>
            </a:endParaRPr>
          </a:p>
          <a:p>
            <a:r>
              <a:rPr lang="fr-FR" sz="1400" b="1" dirty="0">
                <a:cs typeface="Times New Roman" panose="02020603050405020304" pitchFamily="18" charset="0"/>
              </a:rPr>
              <a:t>5. </a:t>
            </a:r>
            <a:r>
              <a:rPr lang="en-US" sz="1400" b="1" dirty="0"/>
              <a:t>Registration and Transformation of AVs</a:t>
            </a:r>
            <a:r>
              <a:rPr lang="en-US" sz="1400" dirty="0"/>
              <a:t>:</a:t>
            </a:r>
            <a:r>
              <a:rPr lang="fr-FR" sz="1400" dirty="0">
                <a:cs typeface="Times New Roman" panose="02020603050405020304" pitchFamily="18" charset="0"/>
              </a:rPr>
              <a:t>: </a:t>
            </a:r>
          </a:p>
          <a:p>
            <a:pPr marL="742950" lvl="1" indent="-285750">
              <a:buFont typeface="+mj-lt"/>
              <a:buAutoNum type="arabicPeriod"/>
            </a:pPr>
            <a:r>
              <a:rPr lang="en-US" sz="1400" dirty="0"/>
              <a:t>The AUSF stores the XRES and calculates HXRES from XRES, while the UDM transforms the received AVs into new AVs specific to the 5G system.</a:t>
            </a:r>
            <a:r>
              <a:rPr lang="fr-FR" sz="1400" dirty="0">
                <a:cs typeface="Times New Roman" panose="02020603050405020304" pitchFamily="18" charset="0"/>
              </a:rPr>
              <a:t>.</a:t>
            </a:r>
          </a:p>
          <a:p>
            <a:r>
              <a:rPr lang="fr-FR" sz="1400" b="1" dirty="0">
                <a:cs typeface="Times New Roman" panose="02020603050405020304" pitchFamily="18" charset="0"/>
              </a:rPr>
              <a:t>6. </a:t>
            </a:r>
            <a:r>
              <a:rPr lang="en-US" sz="1400" b="1" dirty="0"/>
              <a:t>Calculation and Comparison of Responses</a:t>
            </a:r>
            <a:r>
              <a:rPr lang="en-US" sz="1400" dirty="0"/>
              <a:t>:</a:t>
            </a:r>
            <a:r>
              <a:rPr lang="fr-FR" sz="1400" dirty="0">
                <a:cs typeface="Times New Roman" panose="02020603050405020304" pitchFamily="18" charset="0"/>
              </a:rPr>
              <a:t> </a:t>
            </a:r>
          </a:p>
          <a:p>
            <a:pPr marL="742950" lvl="1" indent="-285750">
              <a:buFont typeface="+mj-lt"/>
              <a:buAutoNum type="arabicPeriod"/>
            </a:pPr>
            <a:r>
              <a:rPr lang="en-US" sz="1400" dirty="0"/>
              <a:t>The UE (user equipment) calculates an authentication response (RES) and sends it to the SEAF/AMF.</a:t>
            </a:r>
          </a:p>
          <a:p>
            <a:pPr marL="742950" lvl="1" indent="-285750">
              <a:buFont typeface="+mj-lt"/>
              <a:buAutoNum type="arabicPeriod"/>
            </a:pPr>
            <a:r>
              <a:rPr lang="en-US" sz="1400" dirty="0"/>
              <a:t>The SEAF/AMF verifies this response (RES) and compares it with the expected response (XRES).</a:t>
            </a:r>
            <a:br>
              <a:rPr lang="en-US" sz="1400" dirty="0"/>
            </a:br>
            <a:endParaRPr lang="fr-FR" sz="1400" dirty="0">
              <a:cs typeface="Times New Roman" panose="02020603050405020304" pitchFamily="18" charset="0"/>
            </a:endParaRPr>
          </a:p>
          <a:p>
            <a:r>
              <a:rPr lang="fr-FR" sz="1400" b="1" dirty="0">
                <a:cs typeface="Times New Roman" panose="02020603050405020304" pitchFamily="18" charset="0"/>
              </a:rPr>
              <a:t>7. </a:t>
            </a:r>
            <a:r>
              <a:rPr lang="fr-FR" sz="1400" b="1" dirty="0" err="1">
                <a:cs typeface="Times New Roman" panose="02020603050405020304" pitchFamily="18" charset="0"/>
              </a:rPr>
              <a:t>Authentication</a:t>
            </a:r>
            <a:r>
              <a:rPr lang="fr-FR" sz="1400" b="1" dirty="0">
                <a:cs typeface="Times New Roman" panose="02020603050405020304" pitchFamily="18" charset="0"/>
              </a:rPr>
              <a:t> Validation</a:t>
            </a:r>
            <a:r>
              <a:rPr lang="fr-FR" sz="1400" dirty="0">
                <a:cs typeface="Times New Roman" panose="02020603050405020304" pitchFamily="18" charset="0"/>
              </a:rPr>
              <a:t>: </a:t>
            </a:r>
          </a:p>
          <a:p>
            <a:pPr marL="742950" lvl="1" indent="-285750">
              <a:buFont typeface="+mj-lt"/>
              <a:buAutoNum type="arabicPeriod"/>
            </a:pPr>
            <a:r>
              <a:rPr lang="en-US" sz="1400" dirty="0"/>
              <a:t>If the responses (RES and XRES) match, authentication is successful, and AMF/SEAF sends a success confirmation to the network.</a:t>
            </a:r>
            <a:endParaRPr lang="fr-FR" sz="1400" dirty="0">
              <a:cs typeface="Times New Roman" panose="02020603050405020304" pitchFamily="18" charset="0"/>
            </a:endParaRPr>
          </a:p>
          <a:p>
            <a:r>
              <a:rPr lang="fr-FR" sz="1400" b="1" dirty="0">
                <a:cs typeface="Times New Roman" panose="02020603050405020304" pitchFamily="18" charset="0"/>
              </a:rPr>
              <a:t>8.</a:t>
            </a:r>
            <a:r>
              <a:rPr lang="es-ES" sz="1400" b="1" dirty="0"/>
              <a:t> Anchor Key (KSEAF)</a:t>
            </a:r>
            <a:r>
              <a:rPr lang="es-ES" sz="1400" dirty="0"/>
              <a:t>:</a:t>
            </a:r>
            <a:r>
              <a:rPr lang="fr-FR" sz="1400" b="1" dirty="0">
                <a:cs typeface="Times New Roman" panose="02020603050405020304" pitchFamily="18" charset="0"/>
              </a:rPr>
              <a:t> </a:t>
            </a:r>
            <a:r>
              <a:rPr lang="fr-FR" sz="1400" dirty="0">
                <a:cs typeface="Times New Roman" panose="02020603050405020304" pitchFamily="18" charset="0"/>
              </a:rPr>
              <a:t>: </a:t>
            </a:r>
          </a:p>
          <a:p>
            <a:pPr marL="742950" lvl="1" indent="-285750">
              <a:buFont typeface="+mj-lt"/>
              <a:buAutoNum type="arabicPeriod"/>
            </a:pPr>
            <a:r>
              <a:rPr lang="fr-FR" sz="1400" dirty="0">
                <a:cs typeface="Times New Roman" panose="02020603050405020304" pitchFamily="18" charset="0"/>
              </a:rPr>
              <a:t>.</a:t>
            </a:r>
            <a:r>
              <a:rPr lang="en-US" sz="1400" dirty="0"/>
              <a:t> Once authentication is successful, the anchor key (KSEAF) is used to ensure security and integrity of communications between the UE and the network, enabling secure session management.</a:t>
            </a:r>
            <a:endParaRPr lang="fr-FR" sz="1400" dirty="0">
              <a:cs typeface="Times New Roman" panose="02020603050405020304" pitchFamily="18" charset="0"/>
            </a:endParaRPr>
          </a:p>
          <a:p>
            <a:r>
              <a:rPr lang="fr-FR" sz="1400" b="1" dirty="0">
                <a:cs typeface="Times New Roman" panose="02020603050405020304" pitchFamily="18" charset="0"/>
              </a:rPr>
              <a:t>9.EAP (Extensible </a:t>
            </a:r>
            <a:r>
              <a:rPr lang="fr-FR" sz="1400" b="1" dirty="0" err="1">
                <a:cs typeface="Times New Roman" panose="02020603050405020304" pitchFamily="18" charset="0"/>
              </a:rPr>
              <a:t>Authentication</a:t>
            </a:r>
            <a:r>
              <a:rPr lang="fr-FR" sz="1400" b="1" dirty="0">
                <a:cs typeface="Times New Roman" panose="02020603050405020304" pitchFamily="18" charset="0"/>
              </a:rPr>
              <a:t> Protocol) </a:t>
            </a:r>
            <a:r>
              <a:rPr lang="fr-FR" sz="1400" b="1" dirty="0" err="1">
                <a:cs typeface="Times New Roman" panose="02020603050405020304" pitchFamily="18" charset="0"/>
              </a:rPr>
              <a:t>Success</a:t>
            </a:r>
            <a:r>
              <a:rPr lang="fr-FR" sz="1400" dirty="0">
                <a:cs typeface="Times New Roman" panose="02020603050405020304" pitchFamily="18" charset="0"/>
              </a:rPr>
              <a:t> : </a:t>
            </a:r>
          </a:p>
          <a:p>
            <a:pPr marL="742950" lvl="1" indent="-285750">
              <a:buFont typeface="+mj-lt"/>
              <a:buAutoNum type="arabicPeriod"/>
            </a:pPr>
            <a:r>
              <a:rPr lang="en-US" sz="1400" dirty="0"/>
              <a:t>Authentication success is confirmed by an EAP Success message, allowing the UE to access the network securely.</a:t>
            </a:r>
            <a:endParaRPr lang="fr-FR" sz="1400" dirty="0">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91C794D2-4B37-15C1-32CB-043C1EF27143}"/>
              </a:ext>
            </a:extLst>
          </p:cNvPr>
          <p:cNvSpPr>
            <a:spLocks noGrp="1" noChangeArrowheads="1"/>
          </p:cNvSpPr>
          <p:nvPr>
            <p:ph type="title"/>
          </p:nvPr>
        </p:nvSpPr>
        <p:spPr bwMode="auto">
          <a:xfrm>
            <a:off x="1155699" y="982236"/>
            <a:ext cx="653555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sz="2800" dirty="0"/>
              <a:t>5G Network authentification </a:t>
            </a:r>
            <a:endParaRPr kumimoji="0" lang="es-ES" altLang="es-ES" sz="2800" b="0" i="0" u="none" strike="noStrike" cap="none" normalizeH="0" baseline="0" dirty="0">
              <a:ln>
                <a:noFill/>
              </a:ln>
              <a:solidFill>
                <a:schemeClr val="tx1"/>
              </a:solidFill>
              <a:effectLst/>
            </a:endParaRPr>
          </a:p>
        </p:txBody>
      </p:sp>
      <p:sp>
        <p:nvSpPr>
          <p:cNvPr id="2" name="Espace réservé du numéro de diapositive 1">
            <a:extLst>
              <a:ext uri="{FF2B5EF4-FFF2-40B4-BE49-F238E27FC236}">
                <a16:creationId xmlns:a16="http://schemas.microsoft.com/office/drawing/2014/main" id="{F50A90E2-7E7E-B4EA-4632-1776FA321E3C}"/>
              </a:ext>
            </a:extLst>
          </p:cNvPr>
          <p:cNvSpPr>
            <a:spLocks noGrp="1"/>
          </p:cNvSpPr>
          <p:nvPr>
            <p:ph type="sldNum" sz="quarter" idx="12"/>
          </p:nvPr>
        </p:nvSpPr>
        <p:spPr/>
        <p:txBody>
          <a:bodyPr/>
          <a:lstStyle/>
          <a:p>
            <a:pPr rtl="0"/>
            <a:fld id="{D57F1E4F-1CFF-5643-939E-217C01CDF565}" type="slidenum">
              <a:rPr lang="fr-FR" noProof="0" smtClean="0"/>
              <a:pPr rtl="0"/>
              <a:t>47</a:t>
            </a:fld>
            <a:endParaRPr lang="fr-FR" noProof="0"/>
          </a:p>
        </p:txBody>
      </p:sp>
      <p:sp>
        <p:nvSpPr>
          <p:cNvPr id="6" name="ZoneTexte 5">
            <a:extLst>
              <a:ext uri="{FF2B5EF4-FFF2-40B4-BE49-F238E27FC236}">
                <a16:creationId xmlns:a16="http://schemas.microsoft.com/office/drawing/2014/main" id="{A7961A57-AB7D-B96B-65FB-BF249F96629B}"/>
              </a:ext>
            </a:extLst>
          </p:cNvPr>
          <p:cNvSpPr txBox="1"/>
          <p:nvPr/>
        </p:nvSpPr>
        <p:spPr>
          <a:xfrm>
            <a:off x="7081177" y="6106866"/>
            <a:ext cx="4869871" cy="707886"/>
          </a:xfrm>
          <a:prstGeom prst="rect">
            <a:avLst/>
          </a:prstGeom>
          <a:noFill/>
        </p:spPr>
        <p:txBody>
          <a:bodyPr wrap="square">
            <a:spAutoFit/>
          </a:bodyPr>
          <a:lstStyle/>
          <a:p>
            <a:r>
              <a:rPr lang="en-US" sz="1000" dirty="0"/>
              <a:t>Fig. 5G-AKA and EAP-AKA'. The main focus is on the 5G-AKA. The computation of RES* in the ME (Mobile Equipment) is in the same way as the computation of XRES* in the ARPF and The computation of HRES* in the SEAF is in the same way as the computation of HXRES* in the AUSF[27]</a:t>
            </a:r>
            <a:endParaRPr lang="fr-FR" sz="1000" dirty="0"/>
          </a:p>
        </p:txBody>
      </p:sp>
    </p:spTree>
    <p:extLst>
      <p:ext uri="{BB962C8B-B14F-4D97-AF65-F5344CB8AC3E}">
        <p14:creationId xmlns:p14="http://schemas.microsoft.com/office/powerpoint/2010/main" val="193640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9DBE0-9E04-FD97-4E3A-020402FE41D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DD20160-BE47-1951-7CDE-C5253F5731FF}"/>
              </a:ext>
            </a:extLst>
          </p:cNvPr>
          <p:cNvSpPr>
            <a:spLocks noGrp="1"/>
          </p:cNvSpPr>
          <p:nvPr>
            <p:ph type="title"/>
          </p:nvPr>
        </p:nvSpPr>
        <p:spPr/>
        <p:txBody>
          <a:bodyPr/>
          <a:lstStyle/>
          <a:p>
            <a:r>
              <a:rPr lang="fr-FR" dirty="0"/>
              <a:t>5G Network authentification </a:t>
            </a:r>
          </a:p>
        </p:txBody>
      </p:sp>
      <p:pic>
        <p:nvPicPr>
          <p:cNvPr id="4" name="Espace réservé du contenu 3">
            <a:extLst>
              <a:ext uri="{FF2B5EF4-FFF2-40B4-BE49-F238E27FC236}">
                <a16:creationId xmlns:a16="http://schemas.microsoft.com/office/drawing/2014/main" id="{BB868858-BD04-4F51-5F1A-CFF7DC6A9F0C}"/>
              </a:ext>
            </a:extLst>
          </p:cNvPr>
          <p:cNvPicPr>
            <a:picLocks noGrp="1" noChangeAspect="1"/>
          </p:cNvPicPr>
          <p:nvPr>
            <p:ph idx="1"/>
          </p:nvPr>
        </p:nvPicPr>
        <p:blipFill>
          <a:blip r:embed="rId2"/>
          <a:stretch>
            <a:fillRect/>
          </a:stretch>
        </p:blipFill>
        <p:spPr>
          <a:xfrm>
            <a:off x="4628374" y="2205209"/>
            <a:ext cx="7370440" cy="4652791"/>
          </a:xfrm>
          <a:prstGeom prst="rect">
            <a:avLst/>
          </a:prstGeom>
        </p:spPr>
      </p:pic>
      <p:sp>
        <p:nvSpPr>
          <p:cNvPr id="7" name="ZoneTexte 6">
            <a:extLst>
              <a:ext uri="{FF2B5EF4-FFF2-40B4-BE49-F238E27FC236}">
                <a16:creationId xmlns:a16="http://schemas.microsoft.com/office/drawing/2014/main" id="{074D2E74-38AF-9576-8DCE-1B67316E85AE}"/>
              </a:ext>
            </a:extLst>
          </p:cNvPr>
          <p:cNvSpPr txBox="1"/>
          <p:nvPr/>
        </p:nvSpPr>
        <p:spPr>
          <a:xfrm>
            <a:off x="193185" y="2531444"/>
            <a:ext cx="4292187" cy="3539430"/>
          </a:xfrm>
          <a:prstGeom prst="rect">
            <a:avLst/>
          </a:prstGeom>
          <a:noFill/>
        </p:spPr>
        <p:txBody>
          <a:bodyPr wrap="square" rtlCol="0">
            <a:spAutoFit/>
          </a:bodyPr>
          <a:lstStyle/>
          <a:p>
            <a:r>
              <a:rPr lang="en-US" sz="1400" b="1" dirty="0"/>
              <a:t>Summary of Key Functions in the Process</a:t>
            </a:r>
            <a:r>
              <a:rPr lang="en-US" sz="1400" dirty="0"/>
              <a:t>:</a:t>
            </a:r>
          </a:p>
          <a:p>
            <a:pPr>
              <a:buFont typeface="Arial" panose="020B0604020202020204" pitchFamily="34" charset="0"/>
              <a:buChar char="•"/>
            </a:pPr>
            <a:r>
              <a:rPr lang="en-US" sz="1400" b="1" dirty="0"/>
              <a:t>SEAF/AMF</a:t>
            </a:r>
            <a:r>
              <a:rPr lang="en-US" sz="1400" dirty="0"/>
              <a:t>: Responsible for security and mobility management, initiating authentication and validating the response.</a:t>
            </a:r>
          </a:p>
          <a:p>
            <a:pPr>
              <a:buFont typeface="Arial" panose="020B0604020202020204" pitchFamily="34" charset="0"/>
              <a:buChar char="•"/>
            </a:pPr>
            <a:r>
              <a:rPr lang="en-US" sz="1400" b="1" dirty="0"/>
              <a:t>AUSF</a:t>
            </a:r>
            <a:r>
              <a:rPr lang="en-US" sz="1400" dirty="0"/>
              <a:t>: Performs authentication using authentication vectors.</a:t>
            </a:r>
          </a:p>
          <a:p>
            <a:pPr>
              <a:buFont typeface="Arial" panose="020B0604020202020204" pitchFamily="34" charset="0"/>
              <a:buChar char="•"/>
            </a:pPr>
            <a:r>
              <a:rPr lang="en-US" sz="1400" b="1" dirty="0"/>
              <a:t>UDM</a:t>
            </a:r>
            <a:r>
              <a:rPr lang="en-US" sz="1400" dirty="0"/>
              <a:t>: Provides subscription information and generates 5G-specific authentication vectors.</a:t>
            </a:r>
          </a:p>
          <a:p>
            <a:pPr>
              <a:buFont typeface="Arial" panose="020B0604020202020204" pitchFamily="34" charset="0"/>
              <a:buChar char="•"/>
            </a:pPr>
            <a:r>
              <a:rPr lang="en-US" sz="1400" b="1" dirty="0"/>
              <a:t>KSEAF</a:t>
            </a:r>
            <a:r>
              <a:rPr lang="en-US" sz="1400" dirty="0"/>
              <a:t>: The anchor key used to protect communication after authentication.</a:t>
            </a:r>
          </a:p>
          <a:p>
            <a:r>
              <a:rPr lang="en-US" sz="1400" dirty="0"/>
              <a:t>This authentication process ensures confidentiality, integrity, and security of communications in the 5G network by employing advanced cryptographic and mutual authentication techniques</a:t>
            </a:r>
          </a:p>
          <a:p>
            <a:endParaRPr lang="fr-FR" sz="1400" dirty="0">
              <a:latin typeface="Times New Roman" panose="02020603050405020304" pitchFamily="18" charset="0"/>
              <a:cs typeface="Times New Roman" panose="02020603050405020304" pitchFamily="18" charset="0"/>
            </a:endParaRPr>
          </a:p>
        </p:txBody>
      </p:sp>
      <p:sp>
        <p:nvSpPr>
          <p:cNvPr id="3" name="Espace réservé du numéro de diapositive 2">
            <a:extLst>
              <a:ext uri="{FF2B5EF4-FFF2-40B4-BE49-F238E27FC236}">
                <a16:creationId xmlns:a16="http://schemas.microsoft.com/office/drawing/2014/main" id="{D3FF702A-9A4B-C8FB-3521-0FD51C6E6E4C}"/>
              </a:ext>
            </a:extLst>
          </p:cNvPr>
          <p:cNvSpPr>
            <a:spLocks noGrp="1"/>
          </p:cNvSpPr>
          <p:nvPr>
            <p:ph type="sldNum" sz="quarter" idx="12"/>
          </p:nvPr>
        </p:nvSpPr>
        <p:spPr/>
        <p:txBody>
          <a:bodyPr/>
          <a:lstStyle/>
          <a:p>
            <a:pPr rtl="0"/>
            <a:fld id="{D57F1E4F-1CFF-5643-939E-217C01CDF565}" type="slidenum">
              <a:rPr lang="fr-FR" noProof="0" smtClean="0"/>
              <a:pPr rtl="0"/>
              <a:t>48</a:t>
            </a:fld>
            <a:endParaRPr lang="fr-FR" noProof="0"/>
          </a:p>
        </p:txBody>
      </p:sp>
      <p:sp>
        <p:nvSpPr>
          <p:cNvPr id="6" name="ZoneTexte 5">
            <a:extLst>
              <a:ext uri="{FF2B5EF4-FFF2-40B4-BE49-F238E27FC236}">
                <a16:creationId xmlns:a16="http://schemas.microsoft.com/office/drawing/2014/main" id="{491D216A-15BC-C6AB-5865-0CD0E7B5249E}"/>
              </a:ext>
            </a:extLst>
          </p:cNvPr>
          <p:cNvSpPr txBox="1"/>
          <p:nvPr/>
        </p:nvSpPr>
        <p:spPr>
          <a:xfrm>
            <a:off x="417012" y="5884332"/>
            <a:ext cx="5118648" cy="938719"/>
          </a:xfrm>
          <a:prstGeom prst="rect">
            <a:avLst/>
          </a:prstGeom>
          <a:noFill/>
        </p:spPr>
        <p:txBody>
          <a:bodyPr wrap="square">
            <a:spAutoFit/>
          </a:bodyPr>
          <a:lstStyle/>
          <a:p>
            <a:r>
              <a:rPr lang="en-US" sz="1100" dirty="0"/>
              <a:t>Fig. 5G-AKA and EAP-AKA'. The main focus is on the 5G-AKA. The computation of RES* in the ME (Mobile Equipment) is in the same way as the computation of XRES* in the ARPF and The computation of HRES* in the SEAF is in the same way as the computation of HXRES* in the AUSF[27]</a:t>
            </a:r>
            <a:endParaRPr lang="fr-FR" sz="1100" dirty="0"/>
          </a:p>
        </p:txBody>
      </p:sp>
    </p:spTree>
    <p:extLst>
      <p:ext uri="{BB962C8B-B14F-4D97-AF65-F5344CB8AC3E}">
        <p14:creationId xmlns:p14="http://schemas.microsoft.com/office/powerpoint/2010/main" val="16728521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88DBE2EE-362B-4B8D-C750-FD19519C14E0}"/>
              </a:ext>
            </a:extLst>
          </p:cNvPr>
          <p:cNvSpPr txBox="1"/>
          <p:nvPr/>
        </p:nvSpPr>
        <p:spPr>
          <a:xfrm>
            <a:off x="1" y="1"/>
            <a:ext cx="7911548" cy="6494085"/>
          </a:xfrm>
          <a:prstGeom prst="rect">
            <a:avLst/>
          </a:prstGeom>
          <a:noFill/>
        </p:spPr>
        <p:txBody>
          <a:bodyPr wrap="square" rtlCol="0">
            <a:spAutoFit/>
          </a:bodyPr>
          <a:lstStyle/>
          <a:p>
            <a:pPr>
              <a:buFont typeface="+mj-lt"/>
              <a:buAutoNum type="arabicPeriod"/>
            </a:pPr>
            <a:r>
              <a:rPr lang="en-US" sz="1400" b="1" dirty="0"/>
              <a:t>Message N1 (SUCI or 5G-GUTI)</a:t>
            </a:r>
            <a:r>
              <a:rPr lang="en-US" sz="1400" dirty="0"/>
              <a:t>: The UE sends an authentication message containing either a SUCI (Subscriber Concealed Identifier) or a 5G-GUTI (Global Unique Temporary Identifier 5G) to the access network.</a:t>
            </a:r>
          </a:p>
          <a:p>
            <a:pPr>
              <a:buFont typeface="+mj-lt"/>
              <a:buAutoNum type="arabicPeriod"/>
            </a:pPr>
            <a:r>
              <a:rPr lang="en-US" sz="1400" b="1" dirty="0"/>
              <a:t>Authentication request (SUCI or SUPI, </a:t>
            </a:r>
            <a:r>
              <a:rPr lang="en-US" sz="1400" b="1" dirty="0" err="1"/>
              <a:t>SNid</a:t>
            </a:r>
            <a:r>
              <a:rPr lang="en-US" sz="1400" b="1" dirty="0"/>
              <a:t>)</a:t>
            </a:r>
            <a:r>
              <a:rPr lang="en-US" sz="1400" dirty="0"/>
              <a:t>: The SEAF/AMF in the serving network sends the authentication request to the AUSF server in the home network, including the subscriber identifier (SUCI or SUPI) and network identifier (</a:t>
            </a:r>
            <a:r>
              <a:rPr lang="en-US" sz="1400" dirty="0" err="1"/>
              <a:t>SNid</a:t>
            </a:r>
            <a:r>
              <a:rPr lang="en-US" sz="1400" dirty="0"/>
              <a:t>).</a:t>
            </a:r>
          </a:p>
          <a:p>
            <a:pPr>
              <a:buFont typeface="+mj-lt"/>
              <a:buAutoNum type="arabicPeriod"/>
            </a:pPr>
            <a:r>
              <a:rPr lang="en-US" sz="1400" b="1" dirty="0"/>
              <a:t>Authentication request (SUCI or SUPI, </a:t>
            </a:r>
            <a:r>
              <a:rPr lang="en-US" sz="1400" b="1" dirty="0" err="1"/>
              <a:t>SNid</a:t>
            </a:r>
            <a:r>
              <a:rPr lang="en-US" sz="1400" b="1" dirty="0"/>
              <a:t>)</a:t>
            </a:r>
            <a:r>
              <a:rPr lang="en-US" sz="1400" dirty="0"/>
              <a:t>: The AUSF forwards the request to the UDM in the home network.</a:t>
            </a:r>
          </a:p>
          <a:p>
            <a:pPr>
              <a:buFont typeface="+mj-lt"/>
              <a:buAutoNum type="arabicPeriod"/>
            </a:pPr>
            <a:r>
              <a:rPr lang="en-US" sz="1400" b="1" dirty="0"/>
              <a:t>Decryption of SUCI -&gt; SUPI, Selection of 5G-AKA method, AV Generation</a:t>
            </a:r>
            <a:r>
              <a:rPr lang="en-US" sz="1400" dirty="0"/>
              <a:t>: The UDM decrypts SUCI to obtain SUPI, selects the 5G-AKA authentication method, and generates an authentication vector (AV).</a:t>
            </a:r>
          </a:p>
          <a:p>
            <a:pPr>
              <a:buFont typeface="+mj-lt"/>
              <a:buAutoNum type="arabicPeriod"/>
            </a:pPr>
            <a:r>
              <a:rPr lang="en-US" sz="1400" b="1" dirty="0"/>
              <a:t>Authentication response (AUTH, XRES, KAUSF, [SUPI])</a:t>
            </a:r>
            <a:r>
              <a:rPr lang="en-US" sz="1400" dirty="0"/>
              <a:t>: The UDM sends the authentication response to AUSF, including an AUTH token, XRES, KAUSF key, and SUPI if necessary.</a:t>
            </a:r>
          </a:p>
          <a:p>
            <a:pPr>
              <a:buFont typeface="+mj-lt"/>
              <a:buAutoNum type="arabicPeriod"/>
            </a:pPr>
            <a:r>
              <a:rPr lang="en-US" sz="1400" b="1" dirty="0"/>
              <a:t>XRES -&gt; HXRES</a:t>
            </a:r>
            <a:r>
              <a:rPr lang="en-US" sz="1400" dirty="0"/>
              <a:t>: The home network compares XRES with the expected HXRES value.</a:t>
            </a:r>
          </a:p>
          <a:p>
            <a:pPr>
              <a:buFont typeface="+mj-lt"/>
              <a:buAutoNum type="arabicPeriod"/>
            </a:pPr>
            <a:r>
              <a:rPr lang="en-US" sz="1400" b="1" dirty="0"/>
              <a:t>Authentication response (AUTH, HXRES)</a:t>
            </a:r>
            <a:r>
              <a:rPr lang="en-US" sz="1400" dirty="0"/>
              <a:t>: The response containing AUTH and HXRES is returned to SEAF/AMF in the serving network.</a:t>
            </a:r>
          </a:p>
          <a:p>
            <a:pPr>
              <a:buFont typeface="+mj-lt"/>
              <a:buAutoNum type="arabicPeriod"/>
            </a:pPr>
            <a:r>
              <a:rPr lang="en-US" sz="1400" b="1" dirty="0"/>
              <a:t>Authentication request (AUTH)</a:t>
            </a:r>
            <a:r>
              <a:rPr lang="en-US" sz="1400" dirty="0"/>
              <a:t>: SEAF/AMF verifies the AUTH token and sends it to the UE for validation.</a:t>
            </a:r>
          </a:p>
          <a:p>
            <a:pPr>
              <a:buFont typeface="+mj-lt"/>
              <a:buAutoNum type="arabicPeriod"/>
            </a:pPr>
            <a:r>
              <a:rPr lang="en-US" sz="1400" b="1" dirty="0"/>
              <a:t>AUTH verification</a:t>
            </a:r>
            <a:r>
              <a:rPr lang="en-US" sz="1400" dirty="0"/>
              <a:t>: The UE checks if the AUTH token is correct.</a:t>
            </a:r>
          </a:p>
          <a:p>
            <a:pPr>
              <a:buFont typeface="+mj-lt"/>
              <a:buAutoNum type="arabicPeriod"/>
            </a:pPr>
            <a:r>
              <a:rPr lang="en-US" sz="1400" b="1" dirty="0"/>
              <a:t>Authentication response (RES)</a:t>
            </a:r>
            <a:r>
              <a:rPr lang="en-US" sz="1400" dirty="0"/>
              <a:t>: The UE sends a response (RES) to the network.</a:t>
            </a:r>
          </a:p>
          <a:p>
            <a:pPr>
              <a:buFont typeface="+mj-lt"/>
              <a:buAutoNum type="arabicPeriod"/>
            </a:pPr>
            <a:r>
              <a:rPr lang="en-US" sz="1400" b="1" dirty="0"/>
              <a:t>RES verification</a:t>
            </a:r>
            <a:r>
              <a:rPr lang="en-US" sz="1400" dirty="0"/>
              <a:t>: The network verifies the RES response.</a:t>
            </a:r>
          </a:p>
          <a:p>
            <a:pPr>
              <a:buFont typeface="+mj-lt"/>
              <a:buAutoNum type="arabicPeriod"/>
            </a:pPr>
            <a:r>
              <a:rPr lang="en-US" sz="1400" b="1" dirty="0"/>
              <a:t>Authentication response (RES')</a:t>
            </a:r>
            <a:r>
              <a:rPr lang="en-US" sz="1400" dirty="0"/>
              <a:t>: The network sends another authentication response.</a:t>
            </a:r>
          </a:p>
          <a:p>
            <a:pPr>
              <a:buFont typeface="+mj-lt"/>
              <a:buAutoNum type="arabicPeriod"/>
            </a:pPr>
            <a:r>
              <a:rPr lang="en-US" sz="1400" b="1" dirty="0"/>
              <a:t>RES verification, KAUSF -&gt; KSEAF</a:t>
            </a:r>
            <a:r>
              <a:rPr lang="en-US" sz="1400" dirty="0"/>
              <a:t>: SEAF/AMF verifies the response, and KAUSF is used to derive KSEAF.</a:t>
            </a:r>
          </a:p>
          <a:p>
            <a:pPr>
              <a:buFont typeface="+mj-lt"/>
              <a:buAutoNum type="arabicPeriod"/>
            </a:pPr>
            <a:r>
              <a:rPr lang="en-US" sz="1400" b="1" dirty="0"/>
              <a:t>Authentication response (KSEAF, [SUPI])</a:t>
            </a:r>
            <a:r>
              <a:rPr lang="en-US" sz="1400" dirty="0"/>
              <a:t>: SEAF/AMF returns the final response with KSEAF and SUPI.</a:t>
            </a:r>
          </a:p>
          <a:p>
            <a:pPr>
              <a:buFont typeface="+mj-lt"/>
              <a:buAutoNum type="arabicPeriod"/>
            </a:pPr>
            <a:r>
              <a:rPr lang="en-US" sz="1400" b="1" dirty="0"/>
              <a:t>Authentication success</a:t>
            </a:r>
            <a:r>
              <a:rPr lang="en-US" sz="1400" dirty="0"/>
              <a:t>: Authentication is successful.</a:t>
            </a:r>
          </a:p>
          <a:p>
            <a:r>
              <a:rPr lang="en-US" sz="1400" dirty="0"/>
              <a:t>Each step describes the interaction between the UE, serving network, AUSF server, UDM, and the security key management process.[28]</a:t>
            </a:r>
          </a:p>
        </p:txBody>
      </p:sp>
      <p:pic>
        <p:nvPicPr>
          <p:cNvPr id="5" name="Image 4">
            <a:extLst>
              <a:ext uri="{FF2B5EF4-FFF2-40B4-BE49-F238E27FC236}">
                <a16:creationId xmlns:a16="http://schemas.microsoft.com/office/drawing/2014/main" id="{B4C73B0E-29E1-0775-98E2-60FDA7E42A0F}"/>
              </a:ext>
            </a:extLst>
          </p:cNvPr>
          <p:cNvPicPr>
            <a:picLocks noChangeAspect="1"/>
          </p:cNvPicPr>
          <p:nvPr/>
        </p:nvPicPr>
        <p:blipFill>
          <a:blip r:embed="rId2"/>
          <a:stretch>
            <a:fillRect/>
          </a:stretch>
        </p:blipFill>
        <p:spPr>
          <a:xfrm>
            <a:off x="7798470" y="1444973"/>
            <a:ext cx="4393530" cy="4941639"/>
          </a:xfrm>
          <a:prstGeom prst="rect">
            <a:avLst/>
          </a:prstGeom>
        </p:spPr>
      </p:pic>
      <p:sp>
        <p:nvSpPr>
          <p:cNvPr id="2" name="Espace réservé du numéro de diapositive 1">
            <a:extLst>
              <a:ext uri="{FF2B5EF4-FFF2-40B4-BE49-F238E27FC236}">
                <a16:creationId xmlns:a16="http://schemas.microsoft.com/office/drawing/2014/main" id="{B5C4246F-F94F-22BB-7CEE-2FA7D21456BF}"/>
              </a:ext>
            </a:extLst>
          </p:cNvPr>
          <p:cNvSpPr>
            <a:spLocks noGrp="1"/>
          </p:cNvSpPr>
          <p:nvPr>
            <p:ph type="sldNum" sz="quarter" idx="12"/>
          </p:nvPr>
        </p:nvSpPr>
        <p:spPr/>
        <p:txBody>
          <a:bodyPr/>
          <a:lstStyle/>
          <a:p>
            <a:pPr rtl="0"/>
            <a:fld id="{D57F1E4F-1CFF-5643-939E-217C01CDF565}" type="slidenum">
              <a:rPr lang="fr-FR" noProof="0" smtClean="0"/>
              <a:pPr rtl="0"/>
              <a:t>49</a:t>
            </a:fld>
            <a:endParaRPr lang="fr-FR" noProof="0"/>
          </a:p>
        </p:txBody>
      </p:sp>
      <p:sp>
        <p:nvSpPr>
          <p:cNvPr id="8" name="ZoneTexte 7">
            <a:extLst>
              <a:ext uri="{FF2B5EF4-FFF2-40B4-BE49-F238E27FC236}">
                <a16:creationId xmlns:a16="http://schemas.microsoft.com/office/drawing/2014/main" id="{ABBA02BB-E33F-A431-0B6C-793A3582FA5F}"/>
              </a:ext>
            </a:extLst>
          </p:cNvPr>
          <p:cNvSpPr txBox="1"/>
          <p:nvPr/>
        </p:nvSpPr>
        <p:spPr>
          <a:xfrm>
            <a:off x="7555172" y="6495932"/>
            <a:ext cx="6262776" cy="276999"/>
          </a:xfrm>
          <a:prstGeom prst="rect">
            <a:avLst/>
          </a:prstGeom>
          <a:noFill/>
        </p:spPr>
        <p:txBody>
          <a:bodyPr wrap="square">
            <a:spAutoFit/>
          </a:bodyPr>
          <a:lstStyle/>
          <a:p>
            <a:r>
              <a:rPr lang="en-US" sz="1200" dirty="0"/>
              <a:t>Figure . 5G-AKA procedure for the UE authentication [28] </a:t>
            </a:r>
            <a:endParaRPr lang="fr-FR" sz="1200" dirty="0"/>
          </a:p>
        </p:txBody>
      </p:sp>
    </p:spTree>
    <p:extLst>
      <p:ext uri="{BB962C8B-B14F-4D97-AF65-F5344CB8AC3E}">
        <p14:creationId xmlns:p14="http://schemas.microsoft.com/office/powerpoint/2010/main" val="2004690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descr="Une image contenant texte, capture d’écran, logiciel, Page web&#10;&#10;Description générée automatiquement">
            <a:extLst>
              <a:ext uri="{FF2B5EF4-FFF2-40B4-BE49-F238E27FC236}">
                <a16:creationId xmlns:a16="http://schemas.microsoft.com/office/drawing/2014/main" id="{FD46F6D5-373F-C680-D13B-CDCFCFA09F3B}"/>
              </a:ext>
            </a:extLst>
          </p:cNvPr>
          <p:cNvPicPr>
            <a:picLocks noChangeAspect="1"/>
          </p:cNvPicPr>
          <p:nvPr/>
        </p:nvPicPr>
        <p:blipFill>
          <a:blip r:embed="rId2"/>
          <a:stretch>
            <a:fillRect/>
          </a:stretch>
        </p:blipFill>
        <p:spPr>
          <a:xfrm>
            <a:off x="1697235" y="606283"/>
            <a:ext cx="8472409" cy="5059106"/>
          </a:xfrm>
          <a:prstGeom prst="rect">
            <a:avLst/>
          </a:prstGeom>
        </p:spPr>
      </p:pic>
      <p:sp>
        <p:nvSpPr>
          <p:cNvPr id="3" name="ZoneTexte 2">
            <a:extLst>
              <a:ext uri="{FF2B5EF4-FFF2-40B4-BE49-F238E27FC236}">
                <a16:creationId xmlns:a16="http://schemas.microsoft.com/office/drawing/2014/main" id="{E01B5A34-62B6-FAC5-79FF-4CEA749A7CCE}"/>
              </a:ext>
            </a:extLst>
          </p:cNvPr>
          <p:cNvSpPr txBox="1"/>
          <p:nvPr/>
        </p:nvSpPr>
        <p:spPr>
          <a:xfrm>
            <a:off x="1697235" y="5665389"/>
            <a:ext cx="476412" cy="369332"/>
          </a:xfrm>
          <a:prstGeom prst="rect">
            <a:avLst/>
          </a:prstGeom>
          <a:noFill/>
        </p:spPr>
        <p:txBody>
          <a:bodyPr wrap="none" rtlCol="0">
            <a:spAutoFit/>
          </a:bodyPr>
          <a:lstStyle/>
          <a:p>
            <a:r>
              <a:rPr lang="fr-FR" dirty="0"/>
              <a:t>[2]</a:t>
            </a:r>
          </a:p>
        </p:txBody>
      </p:sp>
      <p:sp>
        <p:nvSpPr>
          <p:cNvPr id="2" name="Espace réservé du numéro de diapositive 1">
            <a:extLst>
              <a:ext uri="{FF2B5EF4-FFF2-40B4-BE49-F238E27FC236}">
                <a16:creationId xmlns:a16="http://schemas.microsoft.com/office/drawing/2014/main" id="{3DDA6EDC-E5BC-40A1-63BD-04CBA3F9EEC3}"/>
              </a:ext>
            </a:extLst>
          </p:cNvPr>
          <p:cNvSpPr>
            <a:spLocks noGrp="1"/>
          </p:cNvSpPr>
          <p:nvPr>
            <p:ph type="sldNum" sz="quarter" idx="12"/>
          </p:nvPr>
        </p:nvSpPr>
        <p:spPr/>
        <p:txBody>
          <a:bodyPr/>
          <a:lstStyle/>
          <a:p>
            <a:pPr rtl="0"/>
            <a:fld id="{D57F1E4F-1CFF-5643-939E-217C01CDF565}" type="slidenum">
              <a:rPr lang="fr-FR" noProof="0" smtClean="0"/>
              <a:pPr rtl="0"/>
              <a:t>5</a:t>
            </a:fld>
            <a:endParaRPr lang="fr-FR" noProof="0"/>
          </a:p>
        </p:txBody>
      </p:sp>
    </p:spTree>
    <p:extLst>
      <p:ext uri="{BB962C8B-B14F-4D97-AF65-F5344CB8AC3E}">
        <p14:creationId xmlns:p14="http://schemas.microsoft.com/office/powerpoint/2010/main" val="17909603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C1B3A-B1A0-89CA-24A9-65E1E763DBF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E1528C2-012D-E728-DDAB-261D062BDF18}"/>
              </a:ext>
            </a:extLst>
          </p:cNvPr>
          <p:cNvSpPr>
            <a:spLocks noGrp="1"/>
          </p:cNvSpPr>
          <p:nvPr>
            <p:ph type="title"/>
          </p:nvPr>
        </p:nvSpPr>
        <p:spPr/>
        <p:txBody>
          <a:bodyPr/>
          <a:lstStyle/>
          <a:p>
            <a:r>
              <a:rPr lang="fr-FR" dirty="0"/>
              <a:t>6G Network</a:t>
            </a:r>
          </a:p>
        </p:txBody>
      </p:sp>
      <p:sp>
        <p:nvSpPr>
          <p:cNvPr id="8" name="Espace réservé du contenu 7">
            <a:extLst>
              <a:ext uri="{FF2B5EF4-FFF2-40B4-BE49-F238E27FC236}">
                <a16:creationId xmlns:a16="http://schemas.microsoft.com/office/drawing/2014/main" id="{CD063501-7363-6367-FEA6-D61B01C4005B}"/>
              </a:ext>
            </a:extLst>
          </p:cNvPr>
          <p:cNvSpPr>
            <a:spLocks noGrp="1"/>
          </p:cNvSpPr>
          <p:nvPr>
            <p:ph idx="1"/>
          </p:nvPr>
        </p:nvSpPr>
        <p:spPr>
          <a:xfrm>
            <a:off x="109729" y="2333777"/>
            <a:ext cx="5321808" cy="4313911"/>
          </a:xfrm>
        </p:spPr>
        <p:txBody>
          <a:bodyPr>
            <a:normAutofit fontScale="70000" lnSpcReduction="20000"/>
          </a:bodyPr>
          <a:lstStyle/>
          <a:p>
            <a:r>
              <a:rPr lang="en-US" b="1" dirty="0"/>
              <a:t>6G Authentication: Key Principles</a:t>
            </a:r>
          </a:p>
          <a:p>
            <a:r>
              <a:rPr lang="en-US" b="1" dirty="0"/>
              <a:t>Key Principles:</a:t>
            </a:r>
            <a:endParaRPr lang="en-US" dirty="0"/>
          </a:p>
          <a:p>
            <a:pPr>
              <a:buFont typeface="+mj-lt"/>
              <a:buAutoNum type="arabicPeriod"/>
            </a:pPr>
            <a:r>
              <a:rPr lang="en-US" b="1" dirty="0"/>
              <a:t>Multi-Level Authentication</a:t>
            </a:r>
            <a:r>
              <a:rPr lang="en-US" dirty="0"/>
              <a:t>: Verifies the identity of the user, device, and network for complete security.</a:t>
            </a:r>
          </a:p>
          <a:p>
            <a:pPr>
              <a:buFont typeface="+mj-lt"/>
              <a:buAutoNum type="arabicPeriod"/>
            </a:pPr>
            <a:r>
              <a:rPr lang="en-US" b="1" dirty="0"/>
              <a:t>Advanced Cryptography</a:t>
            </a:r>
            <a:r>
              <a:rPr lang="en-US" dirty="0"/>
              <a:t>: Uses robust cryptographic techniques (AES-256, post-quantum algorithms) to ensure confidentiality and integrity.</a:t>
            </a:r>
          </a:p>
          <a:p>
            <a:pPr>
              <a:buFont typeface="+mj-lt"/>
              <a:buAutoNum type="arabicPeriod"/>
            </a:pPr>
            <a:r>
              <a:rPr lang="en-US" b="1" dirty="0"/>
              <a:t>Dynamic Authentication</a:t>
            </a:r>
            <a:r>
              <a:rPr lang="en-US" dirty="0"/>
              <a:t>: Adapts based on the context (healthcare, finance, IoT) with enhanced mechanisms (multi-factor authentication).</a:t>
            </a:r>
          </a:p>
          <a:p>
            <a:pPr>
              <a:buFont typeface="+mj-lt"/>
              <a:buAutoNum type="arabicPeriod"/>
            </a:pPr>
            <a:r>
              <a:rPr lang="en-US" b="1" dirty="0"/>
              <a:t>Role-Based Access Control (RBAC)</a:t>
            </a:r>
            <a:r>
              <a:rPr lang="en-US" dirty="0"/>
              <a:t>: Restricts access based on users' or devices' roles and profiles.</a:t>
            </a:r>
          </a:p>
          <a:p>
            <a:pPr>
              <a:buFont typeface="+mj-lt"/>
              <a:buAutoNum type="arabicPeriod"/>
            </a:pPr>
            <a:r>
              <a:rPr lang="en-US" b="1" dirty="0"/>
              <a:t>Interoperability with Various Networks</a:t>
            </a:r>
            <a:r>
              <a:rPr lang="en-US" dirty="0"/>
              <a:t>: Supports 3GPP, non-3GPP, IoT, and private networks with consistent security.</a:t>
            </a:r>
          </a:p>
          <a:p>
            <a:pPr>
              <a:buFont typeface="+mj-lt"/>
              <a:buAutoNum type="arabicPeriod"/>
            </a:pPr>
            <a:r>
              <a:rPr lang="en-US" b="1" dirty="0"/>
              <a:t>Trust-Based Authentication</a:t>
            </a:r>
            <a:r>
              <a:rPr lang="en-US" dirty="0"/>
              <a:t>: Verifies identities based on users' and devices' history and reputation in the network.</a:t>
            </a:r>
          </a:p>
          <a:p>
            <a:pPr>
              <a:buFont typeface="+mj-lt"/>
              <a:buAutoNum type="arabicPeriod"/>
            </a:pPr>
            <a:r>
              <a:rPr lang="en-US" b="1" dirty="0"/>
              <a:t>Privacy Protection</a:t>
            </a:r>
            <a:r>
              <a:rPr lang="en-US" dirty="0"/>
              <a:t>: Ensures global confidentiality of personal data.[29]</a:t>
            </a:r>
          </a:p>
          <a:p>
            <a:endParaRPr lang="fr-FR" dirty="0"/>
          </a:p>
        </p:txBody>
      </p:sp>
      <p:pic>
        <p:nvPicPr>
          <p:cNvPr id="6" name="Graphique 5">
            <a:extLst>
              <a:ext uri="{FF2B5EF4-FFF2-40B4-BE49-F238E27FC236}">
                <a16:creationId xmlns:a16="http://schemas.microsoft.com/office/drawing/2014/main" id="{B17CB40E-9C49-7622-6317-628A75F2CD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88226" y="2333777"/>
            <a:ext cx="7003773" cy="3224654"/>
          </a:xfrm>
          <a:prstGeom prst="rect">
            <a:avLst/>
          </a:prstGeom>
        </p:spPr>
      </p:pic>
      <p:sp>
        <p:nvSpPr>
          <p:cNvPr id="3" name="Espace réservé du numéro de diapositive 2">
            <a:extLst>
              <a:ext uri="{FF2B5EF4-FFF2-40B4-BE49-F238E27FC236}">
                <a16:creationId xmlns:a16="http://schemas.microsoft.com/office/drawing/2014/main" id="{05A377BD-CF29-0973-B5DA-FEA123D4D074}"/>
              </a:ext>
            </a:extLst>
          </p:cNvPr>
          <p:cNvSpPr>
            <a:spLocks noGrp="1"/>
          </p:cNvSpPr>
          <p:nvPr>
            <p:ph type="sldNum" sz="quarter" idx="12"/>
          </p:nvPr>
        </p:nvSpPr>
        <p:spPr/>
        <p:txBody>
          <a:bodyPr/>
          <a:lstStyle/>
          <a:p>
            <a:pPr rtl="0"/>
            <a:fld id="{D57F1E4F-1CFF-5643-939E-217C01CDF565}" type="slidenum">
              <a:rPr lang="fr-FR" noProof="0" smtClean="0"/>
              <a:pPr rtl="0"/>
              <a:t>50</a:t>
            </a:fld>
            <a:endParaRPr lang="fr-FR" noProof="0"/>
          </a:p>
        </p:txBody>
      </p:sp>
      <p:sp>
        <p:nvSpPr>
          <p:cNvPr id="5" name="ZoneTexte 4">
            <a:extLst>
              <a:ext uri="{FF2B5EF4-FFF2-40B4-BE49-F238E27FC236}">
                <a16:creationId xmlns:a16="http://schemas.microsoft.com/office/drawing/2014/main" id="{066BEE0D-6AC4-813B-D922-2B3D5783588C}"/>
              </a:ext>
            </a:extLst>
          </p:cNvPr>
          <p:cNvSpPr txBox="1"/>
          <p:nvPr/>
        </p:nvSpPr>
        <p:spPr>
          <a:xfrm>
            <a:off x="7933088" y="4070549"/>
            <a:ext cx="5153891" cy="276999"/>
          </a:xfrm>
          <a:prstGeom prst="rect">
            <a:avLst/>
          </a:prstGeom>
          <a:noFill/>
        </p:spPr>
        <p:txBody>
          <a:bodyPr wrap="square">
            <a:spAutoFit/>
          </a:bodyPr>
          <a:lstStyle/>
          <a:p>
            <a:r>
              <a:rPr lang="fr-FR" sz="1200" dirty="0"/>
              <a:t> </a:t>
            </a:r>
          </a:p>
        </p:txBody>
      </p:sp>
      <p:sp>
        <p:nvSpPr>
          <p:cNvPr id="7" name="ZoneTexte 6">
            <a:extLst>
              <a:ext uri="{FF2B5EF4-FFF2-40B4-BE49-F238E27FC236}">
                <a16:creationId xmlns:a16="http://schemas.microsoft.com/office/drawing/2014/main" id="{FB67488F-D276-9117-9F96-78D327904FB8}"/>
              </a:ext>
            </a:extLst>
          </p:cNvPr>
          <p:cNvSpPr txBox="1"/>
          <p:nvPr/>
        </p:nvSpPr>
        <p:spPr>
          <a:xfrm>
            <a:off x="6290813" y="5515000"/>
            <a:ext cx="6543136" cy="307777"/>
          </a:xfrm>
          <a:prstGeom prst="rect">
            <a:avLst/>
          </a:prstGeom>
          <a:noFill/>
        </p:spPr>
        <p:txBody>
          <a:bodyPr wrap="square">
            <a:spAutoFit/>
          </a:bodyPr>
          <a:lstStyle/>
          <a:p>
            <a:r>
              <a:rPr lang="en-US" sz="1400" dirty="0"/>
              <a:t>6G Security [30] </a:t>
            </a:r>
            <a:endParaRPr lang="fr-FR" sz="1400" dirty="0"/>
          </a:p>
        </p:txBody>
      </p:sp>
    </p:spTree>
    <p:extLst>
      <p:ext uri="{BB962C8B-B14F-4D97-AF65-F5344CB8AC3E}">
        <p14:creationId xmlns:p14="http://schemas.microsoft.com/office/powerpoint/2010/main" val="1516341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33CAD-6E25-2448-A742-C5587778A5F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3623FB1-D2E6-5A58-338A-553B90DA389A}"/>
              </a:ext>
            </a:extLst>
          </p:cNvPr>
          <p:cNvSpPr>
            <a:spLocks noGrp="1"/>
          </p:cNvSpPr>
          <p:nvPr>
            <p:ph type="title"/>
          </p:nvPr>
        </p:nvSpPr>
        <p:spPr>
          <a:xfrm>
            <a:off x="824448" y="753330"/>
            <a:ext cx="8761413" cy="1027343"/>
          </a:xfrm>
        </p:spPr>
        <p:txBody>
          <a:bodyPr/>
          <a:lstStyle/>
          <a:p>
            <a:r>
              <a:rPr lang="en-US" b="1" dirty="0"/>
              <a:t>Advanced methods and the new challenges of authentication</a:t>
            </a:r>
            <a:endParaRPr lang="fr-MA" b="1" dirty="0"/>
          </a:p>
        </p:txBody>
      </p:sp>
      <p:sp>
        <p:nvSpPr>
          <p:cNvPr id="3" name="Espace réservé du contenu 2">
            <a:extLst>
              <a:ext uri="{FF2B5EF4-FFF2-40B4-BE49-F238E27FC236}">
                <a16:creationId xmlns:a16="http://schemas.microsoft.com/office/drawing/2014/main" id="{C8CB33CA-D80B-B9FD-B54D-61AB39FF6101}"/>
              </a:ext>
            </a:extLst>
          </p:cNvPr>
          <p:cNvSpPr>
            <a:spLocks noGrp="1"/>
          </p:cNvSpPr>
          <p:nvPr>
            <p:ph idx="1"/>
          </p:nvPr>
        </p:nvSpPr>
        <p:spPr>
          <a:xfrm>
            <a:off x="466381" y="2213811"/>
            <a:ext cx="11259238" cy="4644189"/>
          </a:xfrm>
        </p:spPr>
        <p:txBody>
          <a:bodyPr>
            <a:normAutofit/>
          </a:bodyPr>
          <a:lstStyle/>
          <a:p>
            <a:pPr marL="0" indent="0">
              <a:buNone/>
            </a:pPr>
            <a:r>
              <a:rPr lang="en-US" sz="2800" b="1" dirty="0"/>
              <a:t>Biometric authentication</a:t>
            </a:r>
            <a:endParaRPr lang="en-US" sz="2000" b="1" dirty="0"/>
          </a:p>
          <a:p>
            <a:pPr>
              <a:buFont typeface="Wingdings" panose="05000000000000000000" pitchFamily="2" charset="2"/>
              <a:buChar char="Ø"/>
            </a:pPr>
            <a:r>
              <a:rPr lang="en-US" sz="2000" b="1" dirty="0"/>
              <a:t>Facial recognition challenges</a:t>
            </a:r>
          </a:p>
          <a:p>
            <a:pPr marL="0" indent="0">
              <a:buNone/>
            </a:pPr>
            <a:r>
              <a:rPr lang="en-US" dirty="0"/>
              <a:t>Facial recognition systems can run into difficulties when a person's appearance changes: a </a:t>
            </a:r>
            <a:r>
              <a:rPr lang="en-US" b="1" dirty="0"/>
              <a:t>new hairstyle, beard, make-up or face mask</a:t>
            </a:r>
            <a:r>
              <a:rPr lang="en-US" dirty="0"/>
              <a:t>. These variations can </a:t>
            </a:r>
            <a:r>
              <a:rPr lang="en-US" b="1" dirty="0"/>
              <a:t>increase errors</a:t>
            </a:r>
            <a:r>
              <a:rPr lang="en-US" dirty="0"/>
              <a:t>, such as “false acceptances” or “false rejections”. Efficiency therefore depends on the quality of the tools and the environment. In critical contexts such as nuclear power plants, strict parameters are preferred to avoid any intrusion, even if this increases false releases.</a:t>
            </a:r>
          </a:p>
          <a:p>
            <a:pPr>
              <a:buFont typeface="Wingdings" panose="05000000000000000000" pitchFamily="2" charset="2"/>
              <a:buChar char="Ø"/>
            </a:pPr>
            <a:r>
              <a:rPr lang="en-US" sz="2000" b="1" dirty="0"/>
              <a:t>The reliability of biometrics</a:t>
            </a:r>
          </a:p>
          <a:p>
            <a:pPr marL="0" indent="0">
              <a:buNone/>
            </a:pPr>
            <a:r>
              <a:rPr lang="en-US" dirty="0"/>
              <a:t>Biometrics uses statistical algorithms, which </a:t>
            </a:r>
            <a:r>
              <a:rPr lang="en-US" b="1" dirty="0"/>
              <a:t>do not guarantee 100% reliability [31]</a:t>
            </a:r>
            <a:r>
              <a:rPr lang="en-US" dirty="0"/>
              <a:t>. Multimodal biometrics (e.g. face and fingerprints) reduce errors but require high-performance acquisition tools and algorithms.</a:t>
            </a:r>
          </a:p>
          <a:p>
            <a:pPr marL="0" indent="0">
              <a:buNone/>
            </a:pPr>
            <a:r>
              <a:rPr lang="en-US" dirty="0"/>
              <a:t>For security reasons, it is recommended integrating solutions such as microprocessor cards, which enable local verification without connection to a central database.</a:t>
            </a:r>
          </a:p>
        </p:txBody>
      </p:sp>
      <p:sp>
        <p:nvSpPr>
          <p:cNvPr id="4" name="Espace réservé du numéro de diapositive 3">
            <a:extLst>
              <a:ext uri="{FF2B5EF4-FFF2-40B4-BE49-F238E27FC236}">
                <a16:creationId xmlns:a16="http://schemas.microsoft.com/office/drawing/2014/main" id="{73C29799-DAE9-F4A3-A462-9F2E0E271E98}"/>
              </a:ext>
            </a:extLst>
          </p:cNvPr>
          <p:cNvSpPr>
            <a:spLocks noGrp="1"/>
          </p:cNvSpPr>
          <p:nvPr>
            <p:ph type="sldNum" sz="quarter" idx="12"/>
          </p:nvPr>
        </p:nvSpPr>
        <p:spPr/>
        <p:txBody>
          <a:bodyPr/>
          <a:lstStyle/>
          <a:p>
            <a:pPr rtl="0"/>
            <a:fld id="{D57F1E4F-1CFF-5643-939E-217C01CDF565}" type="slidenum">
              <a:rPr lang="fr-FR" noProof="0" smtClean="0"/>
              <a:pPr rtl="0"/>
              <a:t>51</a:t>
            </a:fld>
            <a:endParaRPr lang="fr-FR" noProof="0"/>
          </a:p>
        </p:txBody>
      </p:sp>
    </p:spTree>
    <p:extLst>
      <p:ext uri="{BB962C8B-B14F-4D97-AF65-F5344CB8AC3E}">
        <p14:creationId xmlns:p14="http://schemas.microsoft.com/office/powerpoint/2010/main" val="2369501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0EFAC-99B1-787D-1198-CEF05AE1D9BE}"/>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90C89C5-D9C1-1A61-D980-CE3CC384D398}"/>
              </a:ext>
            </a:extLst>
          </p:cNvPr>
          <p:cNvSpPr>
            <a:spLocks noGrp="1"/>
          </p:cNvSpPr>
          <p:nvPr>
            <p:ph sz="half" idx="1"/>
          </p:nvPr>
        </p:nvSpPr>
        <p:spPr>
          <a:xfrm>
            <a:off x="513347" y="2603500"/>
            <a:ext cx="5702100" cy="3416301"/>
          </a:xfrm>
        </p:spPr>
        <p:txBody>
          <a:bodyPr>
            <a:normAutofit/>
          </a:bodyPr>
          <a:lstStyle/>
          <a:p>
            <a:pPr marL="0" indent="0">
              <a:buNone/>
            </a:pPr>
            <a:r>
              <a:rPr lang="en-US" sz="2800" b="1" dirty="0"/>
              <a:t>Biometric authentication</a:t>
            </a:r>
          </a:p>
          <a:p>
            <a:pPr>
              <a:buFont typeface="Wingdings" panose="05000000000000000000" pitchFamily="2" charset="2"/>
              <a:buChar char="Ø"/>
            </a:pPr>
            <a:r>
              <a:rPr lang="en-US" b="1" dirty="0"/>
              <a:t>Identification vs. authentication</a:t>
            </a:r>
          </a:p>
          <a:p>
            <a:pPr>
              <a:buFontTx/>
              <a:buChar char="-"/>
            </a:pPr>
            <a:r>
              <a:rPr lang="en-US" dirty="0"/>
              <a:t>Identification: answers “Who are you?” (1:N verification). This requires centralized databases.</a:t>
            </a:r>
          </a:p>
          <a:p>
            <a:pPr>
              <a:buFontTx/>
              <a:buChar char="-"/>
            </a:pPr>
            <a:r>
              <a:rPr lang="en-US" dirty="0"/>
              <a:t>Authentication: answers “Are you this person?” (1:1 verification). This is more respectful of personal data, thanks to decentralized media such as smart cards.</a:t>
            </a:r>
          </a:p>
          <a:p>
            <a:pPr marL="0" indent="0">
              <a:buNone/>
            </a:pPr>
            <a:endParaRPr lang="en-US" dirty="0"/>
          </a:p>
        </p:txBody>
      </p:sp>
      <p:pic>
        <p:nvPicPr>
          <p:cNvPr id="5" name="Imagen 4" descr="Diagrama&#10;&#10;Descripción generada automáticamente">
            <a:extLst>
              <a:ext uri="{FF2B5EF4-FFF2-40B4-BE49-F238E27FC236}">
                <a16:creationId xmlns:a16="http://schemas.microsoft.com/office/drawing/2014/main" id="{F5D9EC8F-2EE2-B685-AC1E-30AA07F51955}"/>
              </a:ext>
            </a:extLst>
          </p:cNvPr>
          <p:cNvPicPr>
            <a:picLocks noChangeAspect="1"/>
          </p:cNvPicPr>
          <p:nvPr/>
        </p:nvPicPr>
        <p:blipFill>
          <a:blip r:embed="rId2"/>
          <a:stretch>
            <a:fillRect/>
          </a:stretch>
        </p:blipFill>
        <p:spPr>
          <a:xfrm>
            <a:off x="6215447" y="2603500"/>
            <a:ext cx="4811689" cy="3416300"/>
          </a:xfrm>
          <a:prstGeom prst="rect">
            <a:avLst/>
          </a:prstGeom>
          <a:noFill/>
        </p:spPr>
      </p:pic>
      <p:sp>
        <p:nvSpPr>
          <p:cNvPr id="9" name="Titre 1">
            <a:extLst>
              <a:ext uri="{FF2B5EF4-FFF2-40B4-BE49-F238E27FC236}">
                <a16:creationId xmlns:a16="http://schemas.microsoft.com/office/drawing/2014/main" id="{4C8AE0D8-419F-50D3-3B0A-749D648CBEDF}"/>
              </a:ext>
            </a:extLst>
          </p:cNvPr>
          <p:cNvSpPr txBox="1">
            <a:spLocks/>
          </p:cNvSpPr>
          <p:nvPr/>
        </p:nvSpPr>
        <p:spPr bwMode="gray">
          <a:xfrm>
            <a:off x="824448" y="753330"/>
            <a:ext cx="8761413" cy="1027343"/>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a:t>Advanced methods and the new challenges of authentication</a:t>
            </a:r>
            <a:endParaRPr lang="fr-MA" b="1" dirty="0"/>
          </a:p>
        </p:txBody>
      </p:sp>
      <p:sp>
        <p:nvSpPr>
          <p:cNvPr id="2" name="Espace réservé du numéro de diapositive 1">
            <a:extLst>
              <a:ext uri="{FF2B5EF4-FFF2-40B4-BE49-F238E27FC236}">
                <a16:creationId xmlns:a16="http://schemas.microsoft.com/office/drawing/2014/main" id="{25E506C9-90BA-2F13-2D76-6D4307EFB710}"/>
              </a:ext>
            </a:extLst>
          </p:cNvPr>
          <p:cNvSpPr>
            <a:spLocks noGrp="1"/>
          </p:cNvSpPr>
          <p:nvPr>
            <p:ph type="sldNum" sz="quarter" idx="12"/>
          </p:nvPr>
        </p:nvSpPr>
        <p:spPr/>
        <p:txBody>
          <a:bodyPr/>
          <a:lstStyle/>
          <a:p>
            <a:pPr rtl="0"/>
            <a:fld id="{D57F1E4F-1CFF-5643-939E-217C01CDF565}" type="slidenum">
              <a:rPr lang="fr-FR" noProof="0" smtClean="0"/>
              <a:pPr rtl="0"/>
              <a:t>52</a:t>
            </a:fld>
            <a:endParaRPr lang="fr-FR" noProof="0"/>
          </a:p>
        </p:txBody>
      </p:sp>
    </p:spTree>
    <p:extLst>
      <p:ext uri="{BB962C8B-B14F-4D97-AF65-F5344CB8AC3E}">
        <p14:creationId xmlns:p14="http://schemas.microsoft.com/office/powerpoint/2010/main" val="30833940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A4076-3E6C-D62F-2582-B3282008F2B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EC09027-F3AE-3E76-546D-C203A4055A17}"/>
              </a:ext>
            </a:extLst>
          </p:cNvPr>
          <p:cNvSpPr>
            <a:spLocks noGrp="1"/>
          </p:cNvSpPr>
          <p:nvPr>
            <p:ph type="title"/>
          </p:nvPr>
        </p:nvSpPr>
        <p:spPr>
          <a:xfrm>
            <a:off x="824448" y="753330"/>
            <a:ext cx="8761413" cy="1027343"/>
          </a:xfrm>
        </p:spPr>
        <p:txBody>
          <a:bodyPr/>
          <a:lstStyle/>
          <a:p>
            <a:r>
              <a:rPr lang="en-US" b="1" dirty="0"/>
              <a:t>Advanced methods and the new challenges of authentication</a:t>
            </a:r>
            <a:endParaRPr lang="fr-MA" b="1" dirty="0"/>
          </a:p>
        </p:txBody>
      </p:sp>
      <p:sp>
        <p:nvSpPr>
          <p:cNvPr id="3" name="Espace réservé du contenu 2">
            <a:extLst>
              <a:ext uri="{FF2B5EF4-FFF2-40B4-BE49-F238E27FC236}">
                <a16:creationId xmlns:a16="http://schemas.microsoft.com/office/drawing/2014/main" id="{97797C48-3FD7-5A6F-02F3-6D43B97B7011}"/>
              </a:ext>
            </a:extLst>
          </p:cNvPr>
          <p:cNvSpPr>
            <a:spLocks noGrp="1"/>
          </p:cNvSpPr>
          <p:nvPr>
            <p:ph idx="1"/>
          </p:nvPr>
        </p:nvSpPr>
        <p:spPr>
          <a:xfrm>
            <a:off x="466381" y="2213812"/>
            <a:ext cx="11259238" cy="4348460"/>
          </a:xfrm>
        </p:spPr>
        <p:txBody>
          <a:bodyPr>
            <a:normAutofit fontScale="92500" lnSpcReduction="10000"/>
          </a:bodyPr>
          <a:lstStyle/>
          <a:p>
            <a:pPr marL="0" indent="0">
              <a:buNone/>
            </a:pPr>
            <a:r>
              <a:rPr lang="en-US" sz="2800" b="1" dirty="0"/>
              <a:t>Biometric authentication</a:t>
            </a:r>
            <a:endParaRPr lang="en-US" sz="2000" b="1" dirty="0"/>
          </a:p>
          <a:p>
            <a:pPr>
              <a:buFont typeface="Wingdings" panose="05000000000000000000" pitchFamily="2" charset="2"/>
              <a:buChar char="Ø"/>
            </a:pPr>
            <a:r>
              <a:rPr lang="en-US" sz="2000" b="1" dirty="0"/>
              <a:t>Protection of biometric data</a:t>
            </a:r>
          </a:p>
          <a:p>
            <a:pPr marL="0" indent="0">
              <a:buNone/>
            </a:pPr>
            <a:r>
              <a:rPr lang="en-US" dirty="0"/>
              <a:t>Centralized biometric data are </a:t>
            </a:r>
            <a:r>
              <a:rPr lang="en-US" b="1" dirty="0"/>
              <a:t>exposed</a:t>
            </a:r>
            <a:r>
              <a:rPr lang="en-US" dirty="0"/>
              <a:t> to risks: </a:t>
            </a:r>
            <a:r>
              <a:rPr lang="en-US" b="1" dirty="0"/>
              <a:t>hacking</a:t>
            </a:r>
            <a:r>
              <a:rPr lang="en-US" dirty="0"/>
              <a:t>, misappropriation or interconnection with other files. Authorities therefore favor decentralized solutions to guarantee citizens' privacy.</a:t>
            </a:r>
          </a:p>
          <a:p>
            <a:pPr>
              <a:buFont typeface="Wingdings" panose="05000000000000000000" pitchFamily="2" charset="2"/>
              <a:buChar char="Ø"/>
            </a:pPr>
            <a:r>
              <a:rPr lang="en-US" sz="2000" b="1" dirty="0"/>
              <a:t>Legal frameworks</a:t>
            </a:r>
          </a:p>
          <a:p>
            <a:pPr marL="0" indent="0">
              <a:buNone/>
            </a:pPr>
            <a:r>
              <a:rPr lang="en-US" dirty="0"/>
              <a:t>In Europe, the </a:t>
            </a:r>
            <a:r>
              <a:rPr lang="en-US" b="1" dirty="0"/>
              <a:t>GDPR</a:t>
            </a:r>
            <a:r>
              <a:rPr lang="en-US" dirty="0"/>
              <a:t> imposes strict rules: explicit consent, the right to be forgotten, and sanctions in the event of violation. Outside the EU, protection varies widely from country to country. For example, in the United States, only certain local jurisdictions have specific laws.</a:t>
            </a:r>
          </a:p>
          <a:p>
            <a:pPr>
              <a:buFont typeface="Wingdings" panose="05000000000000000000" pitchFamily="2" charset="2"/>
              <a:buChar char="Ø"/>
            </a:pPr>
            <a:r>
              <a:rPr lang="en-US" sz="2000" b="1" dirty="0"/>
              <a:t>Integration into </a:t>
            </a:r>
            <a:r>
              <a:rPr lang="en-US" sz="2000" b="1" dirty="0" err="1"/>
              <a:t>eSIMs</a:t>
            </a:r>
            <a:r>
              <a:rPr lang="en-US" sz="2000" b="1" dirty="0"/>
              <a:t>:</a:t>
            </a:r>
          </a:p>
          <a:p>
            <a:pPr marL="0" indent="0">
              <a:buNone/>
            </a:pPr>
            <a:r>
              <a:rPr lang="en-US" dirty="0" err="1"/>
              <a:t>eSIMs</a:t>
            </a:r>
            <a:r>
              <a:rPr lang="en-US" dirty="0"/>
              <a:t> offer a programmable and dynamic framework compared to traditional SIM cards. This allows for integrating advanced authentication mechanisms, including biometrics. For instance, a mobile device could require both biometric authentication (like facial recognition) and the cryptographic credentials on the </a:t>
            </a:r>
            <a:r>
              <a:rPr lang="en-US" dirty="0" err="1"/>
              <a:t>eSIM</a:t>
            </a:r>
            <a:r>
              <a:rPr lang="en-US" dirty="0"/>
              <a:t> for network access[32].</a:t>
            </a:r>
          </a:p>
          <a:p>
            <a:pPr marL="0" indent="0">
              <a:buNone/>
            </a:pPr>
            <a:endParaRPr lang="en-US" dirty="0"/>
          </a:p>
        </p:txBody>
      </p:sp>
      <p:sp>
        <p:nvSpPr>
          <p:cNvPr id="4" name="Espace réservé du numéro de diapositive 3">
            <a:extLst>
              <a:ext uri="{FF2B5EF4-FFF2-40B4-BE49-F238E27FC236}">
                <a16:creationId xmlns:a16="http://schemas.microsoft.com/office/drawing/2014/main" id="{EB31BFC2-6981-E568-C33C-ED1FA0113B01}"/>
              </a:ext>
            </a:extLst>
          </p:cNvPr>
          <p:cNvSpPr>
            <a:spLocks noGrp="1"/>
          </p:cNvSpPr>
          <p:nvPr>
            <p:ph type="sldNum" sz="quarter" idx="12"/>
          </p:nvPr>
        </p:nvSpPr>
        <p:spPr/>
        <p:txBody>
          <a:bodyPr/>
          <a:lstStyle/>
          <a:p>
            <a:pPr rtl="0"/>
            <a:fld id="{D57F1E4F-1CFF-5643-939E-217C01CDF565}" type="slidenum">
              <a:rPr lang="fr-FR" noProof="0" smtClean="0"/>
              <a:pPr rtl="0"/>
              <a:t>53</a:t>
            </a:fld>
            <a:endParaRPr lang="fr-FR" noProof="0"/>
          </a:p>
        </p:txBody>
      </p:sp>
    </p:spTree>
    <p:extLst>
      <p:ext uri="{BB962C8B-B14F-4D97-AF65-F5344CB8AC3E}">
        <p14:creationId xmlns:p14="http://schemas.microsoft.com/office/powerpoint/2010/main" val="412136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6A286-FE82-8CD9-9D01-04CE42CC91E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11F9ADE-BE6E-C34D-C871-D68155697D6D}"/>
              </a:ext>
            </a:extLst>
          </p:cNvPr>
          <p:cNvSpPr>
            <a:spLocks noGrp="1"/>
          </p:cNvSpPr>
          <p:nvPr>
            <p:ph type="title"/>
          </p:nvPr>
        </p:nvSpPr>
        <p:spPr>
          <a:xfrm>
            <a:off x="824448" y="753330"/>
            <a:ext cx="8761413" cy="1027343"/>
          </a:xfrm>
        </p:spPr>
        <p:txBody>
          <a:bodyPr/>
          <a:lstStyle/>
          <a:p>
            <a:r>
              <a:rPr lang="en-US" b="1" dirty="0"/>
              <a:t>Advanced methods and the new challenges of authentication</a:t>
            </a:r>
            <a:endParaRPr lang="fr-MA" b="1" dirty="0"/>
          </a:p>
        </p:txBody>
      </p:sp>
      <p:sp>
        <p:nvSpPr>
          <p:cNvPr id="3" name="Espace réservé du contenu 2">
            <a:extLst>
              <a:ext uri="{FF2B5EF4-FFF2-40B4-BE49-F238E27FC236}">
                <a16:creationId xmlns:a16="http://schemas.microsoft.com/office/drawing/2014/main" id="{7C648159-0264-B889-E20C-F502A059ABDF}"/>
              </a:ext>
            </a:extLst>
          </p:cNvPr>
          <p:cNvSpPr>
            <a:spLocks noGrp="1"/>
          </p:cNvSpPr>
          <p:nvPr>
            <p:ph idx="1"/>
          </p:nvPr>
        </p:nvSpPr>
        <p:spPr>
          <a:xfrm>
            <a:off x="466381" y="2213811"/>
            <a:ext cx="11259238" cy="4644189"/>
          </a:xfrm>
        </p:spPr>
        <p:txBody>
          <a:bodyPr>
            <a:normAutofit/>
          </a:bodyPr>
          <a:lstStyle/>
          <a:p>
            <a:pPr marL="0" indent="0">
              <a:buNone/>
            </a:pPr>
            <a:r>
              <a:rPr lang="en-US" sz="2800" b="1" dirty="0"/>
              <a:t>Password-less authentication</a:t>
            </a:r>
          </a:p>
          <a:p>
            <a:pPr marL="0" indent="0">
              <a:buNone/>
            </a:pPr>
            <a:r>
              <a:rPr lang="en-US" dirty="0"/>
              <a:t>Passwordless authentication is a form of </a:t>
            </a:r>
            <a:r>
              <a:rPr lang="en-US" b="1" dirty="0"/>
              <a:t>authentication</a:t>
            </a:r>
            <a:r>
              <a:rPr lang="en-US" dirty="0"/>
              <a:t> other than a password, enabling secure user access. However, “passwordless experience” is not necessarily synonymous with “passwordless authentication”. For example, </a:t>
            </a:r>
            <a:r>
              <a:rPr lang="en-US" b="1" dirty="0"/>
              <a:t>push notification </a:t>
            </a:r>
            <a:r>
              <a:rPr lang="en-US" dirty="0"/>
              <a:t>authentication offers the user a password-free experience, but in reality, still relies on the use of an underlying password.</a:t>
            </a:r>
          </a:p>
          <a:p>
            <a:pPr marL="0" indent="0">
              <a:buNone/>
            </a:pPr>
            <a:r>
              <a:rPr lang="en-US" dirty="0"/>
              <a:t>True passwordless authentication removes the password altogether. For example, passwordless authentication based on credentials replaces the password with a </a:t>
            </a:r>
            <a:r>
              <a:rPr lang="en-US" b="1" dirty="0"/>
              <a:t>digital certificate[33]</a:t>
            </a:r>
            <a:r>
              <a:rPr lang="en-US" dirty="0"/>
              <a:t>. In this case, a digital certificate is stored on the user's mobile device, transforming it into a </a:t>
            </a:r>
            <a:r>
              <a:rPr lang="en-US" b="1" dirty="0"/>
              <a:t>trusted digital identity </a:t>
            </a:r>
            <a:r>
              <a:rPr lang="en-US" dirty="0"/>
              <a:t>of its own. When the device is unlocked using the user's </a:t>
            </a:r>
            <a:r>
              <a:rPr lang="en-US" b="1" dirty="0"/>
              <a:t>biometric data </a:t>
            </a:r>
            <a:r>
              <a:rPr lang="en-US" dirty="0"/>
              <a:t>(i.e. fingerprints or facial recognition), secure access is granted when the user is in the vicinity of the connected application or system, and the user is disconnected from that system or application when he or she moves away from it. Since the user is authenticated by PKI-based credentials, he or she can use the same verified identity to send </a:t>
            </a:r>
            <a:r>
              <a:rPr lang="en-US" b="1" dirty="0"/>
              <a:t>encrypted e-mails</a:t>
            </a:r>
            <a:r>
              <a:rPr lang="en-US" dirty="0"/>
              <a:t>, </a:t>
            </a:r>
            <a:r>
              <a:rPr lang="en-US" b="1" dirty="0"/>
              <a:t>digitally sign </a:t>
            </a:r>
            <a:r>
              <a:rPr lang="en-US" dirty="0"/>
              <a:t>documents or </a:t>
            </a:r>
            <a:r>
              <a:rPr lang="en-US" b="1" dirty="0"/>
              <a:t>encrypt files</a:t>
            </a:r>
            <a:r>
              <a:rPr lang="en-US" dirty="0"/>
              <a:t>, which is not possible with FIDO keys.</a:t>
            </a:r>
          </a:p>
          <a:p>
            <a:pPr marL="0" indent="0">
              <a:buNone/>
            </a:pPr>
            <a:endParaRPr lang="en-US" dirty="0"/>
          </a:p>
        </p:txBody>
      </p:sp>
      <p:sp>
        <p:nvSpPr>
          <p:cNvPr id="4" name="Espace réservé du numéro de diapositive 3">
            <a:extLst>
              <a:ext uri="{FF2B5EF4-FFF2-40B4-BE49-F238E27FC236}">
                <a16:creationId xmlns:a16="http://schemas.microsoft.com/office/drawing/2014/main" id="{18E88196-6DE5-DD0A-9C6E-20CB2C74B30E}"/>
              </a:ext>
            </a:extLst>
          </p:cNvPr>
          <p:cNvSpPr>
            <a:spLocks noGrp="1"/>
          </p:cNvSpPr>
          <p:nvPr>
            <p:ph type="sldNum" sz="quarter" idx="12"/>
          </p:nvPr>
        </p:nvSpPr>
        <p:spPr/>
        <p:txBody>
          <a:bodyPr/>
          <a:lstStyle/>
          <a:p>
            <a:pPr rtl="0"/>
            <a:fld id="{D57F1E4F-1CFF-5643-939E-217C01CDF565}" type="slidenum">
              <a:rPr lang="fr-FR" noProof="0" smtClean="0"/>
              <a:pPr rtl="0"/>
              <a:t>54</a:t>
            </a:fld>
            <a:endParaRPr lang="fr-FR" noProof="0"/>
          </a:p>
        </p:txBody>
      </p:sp>
    </p:spTree>
    <p:extLst>
      <p:ext uri="{BB962C8B-B14F-4D97-AF65-F5344CB8AC3E}">
        <p14:creationId xmlns:p14="http://schemas.microsoft.com/office/powerpoint/2010/main" val="41147692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50250-4076-36E1-D115-0D30585E221D}"/>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A4A7B63-B179-8A30-EE36-0E488B81AA1D}"/>
              </a:ext>
            </a:extLst>
          </p:cNvPr>
          <p:cNvSpPr>
            <a:spLocks noGrp="1"/>
          </p:cNvSpPr>
          <p:nvPr>
            <p:ph sz="half" idx="1"/>
          </p:nvPr>
        </p:nvSpPr>
        <p:spPr>
          <a:xfrm>
            <a:off x="481263" y="3429000"/>
            <a:ext cx="3561347" cy="3429000"/>
          </a:xfrm>
        </p:spPr>
        <p:txBody>
          <a:bodyPr>
            <a:normAutofit/>
          </a:bodyPr>
          <a:lstStyle/>
          <a:p>
            <a:pPr marL="0" indent="0">
              <a:buNone/>
            </a:pPr>
            <a:r>
              <a:rPr lang="en-US" b="1" dirty="0"/>
              <a:t>Password-less authentication</a:t>
            </a:r>
          </a:p>
          <a:p>
            <a:pPr marL="0" indent="0">
              <a:buNone/>
            </a:pPr>
            <a:r>
              <a:rPr lang="en-US" dirty="0"/>
              <a:t>The three most common types of password-free solutions are summarized in the illustrations below.[34]</a:t>
            </a:r>
          </a:p>
          <a:p>
            <a:pPr marL="0" indent="0">
              <a:buNone/>
            </a:pPr>
            <a:endParaRPr lang="en-US" dirty="0"/>
          </a:p>
          <a:p>
            <a:pPr marL="0" indent="0">
              <a:buNone/>
            </a:pPr>
            <a:endParaRPr lang="en-US" dirty="0"/>
          </a:p>
          <a:p>
            <a:pPr marL="0" indent="0">
              <a:buNone/>
            </a:pPr>
            <a:endParaRPr lang="en-US" dirty="0"/>
          </a:p>
        </p:txBody>
      </p:sp>
      <p:pic>
        <p:nvPicPr>
          <p:cNvPr id="5" name="Imagen 4" descr="Interfaz de usuario gráfica, Teams&#10;&#10;Descripción generada automáticamente">
            <a:extLst>
              <a:ext uri="{FF2B5EF4-FFF2-40B4-BE49-F238E27FC236}">
                <a16:creationId xmlns:a16="http://schemas.microsoft.com/office/drawing/2014/main" id="{F8638E7F-A758-4772-B028-5DAAD61C2065}"/>
              </a:ext>
            </a:extLst>
          </p:cNvPr>
          <p:cNvPicPr>
            <a:picLocks noChangeAspect="1"/>
          </p:cNvPicPr>
          <p:nvPr/>
        </p:nvPicPr>
        <p:blipFill>
          <a:blip r:embed="rId2"/>
          <a:stretch>
            <a:fillRect/>
          </a:stretch>
        </p:blipFill>
        <p:spPr>
          <a:xfrm>
            <a:off x="4423612" y="2203576"/>
            <a:ext cx="6946129" cy="4358695"/>
          </a:xfrm>
          <a:prstGeom prst="rect">
            <a:avLst/>
          </a:prstGeom>
          <a:noFill/>
        </p:spPr>
      </p:pic>
      <p:sp>
        <p:nvSpPr>
          <p:cNvPr id="9" name="Titre 1">
            <a:extLst>
              <a:ext uri="{FF2B5EF4-FFF2-40B4-BE49-F238E27FC236}">
                <a16:creationId xmlns:a16="http://schemas.microsoft.com/office/drawing/2014/main" id="{6739C29F-7A88-DE89-05A4-CC593DD369AB}"/>
              </a:ext>
            </a:extLst>
          </p:cNvPr>
          <p:cNvSpPr>
            <a:spLocks noGrp="1"/>
          </p:cNvSpPr>
          <p:nvPr>
            <p:ph type="title"/>
          </p:nvPr>
        </p:nvSpPr>
        <p:spPr>
          <a:xfrm>
            <a:off x="824448" y="753330"/>
            <a:ext cx="8761413" cy="1027343"/>
          </a:xfrm>
        </p:spPr>
        <p:txBody>
          <a:bodyPr/>
          <a:lstStyle/>
          <a:p>
            <a:r>
              <a:rPr lang="en-US" b="1" dirty="0"/>
              <a:t>Advanced methods and the new challenges of authentication</a:t>
            </a:r>
            <a:endParaRPr lang="fr-MA" b="1" dirty="0"/>
          </a:p>
        </p:txBody>
      </p:sp>
      <p:sp>
        <p:nvSpPr>
          <p:cNvPr id="2" name="Espace réservé du numéro de diapositive 1">
            <a:extLst>
              <a:ext uri="{FF2B5EF4-FFF2-40B4-BE49-F238E27FC236}">
                <a16:creationId xmlns:a16="http://schemas.microsoft.com/office/drawing/2014/main" id="{D50D1432-3FBC-83AE-A654-9876E91B7F48}"/>
              </a:ext>
            </a:extLst>
          </p:cNvPr>
          <p:cNvSpPr>
            <a:spLocks noGrp="1"/>
          </p:cNvSpPr>
          <p:nvPr>
            <p:ph type="sldNum" sz="quarter" idx="12"/>
          </p:nvPr>
        </p:nvSpPr>
        <p:spPr/>
        <p:txBody>
          <a:bodyPr/>
          <a:lstStyle/>
          <a:p>
            <a:pPr rtl="0"/>
            <a:fld id="{D57F1E4F-1CFF-5643-939E-217C01CDF565}" type="slidenum">
              <a:rPr lang="fr-FR" noProof="0" smtClean="0"/>
              <a:pPr rtl="0"/>
              <a:t>55</a:t>
            </a:fld>
            <a:endParaRPr lang="fr-FR" noProof="0"/>
          </a:p>
        </p:txBody>
      </p:sp>
    </p:spTree>
    <p:extLst>
      <p:ext uri="{BB962C8B-B14F-4D97-AF65-F5344CB8AC3E}">
        <p14:creationId xmlns:p14="http://schemas.microsoft.com/office/powerpoint/2010/main" val="2287973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1F3BA-40AD-7C4E-2050-7E6460C9939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C8D1A7E-4CEE-2C9D-F0D8-1D5D7DA9080E}"/>
              </a:ext>
            </a:extLst>
          </p:cNvPr>
          <p:cNvSpPr>
            <a:spLocks noGrp="1"/>
          </p:cNvSpPr>
          <p:nvPr>
            <p:ph type="title"/>
          </p:nvPr>
        </p:nvSpPr>
        <p:spPr>
          <a:xfrm>
            <a:off x="824448" y="753330"/>
            <a:ext cx="8761413" cy="1027343"/>
          </a:xfrm>
        </p:spPr>
        <p:txBody>
          <a:bodyPr/>
          <a:lstStyle/>
          <a:p>
            <a:r>
              <a:rPr lang="en-US" b="1" dirty="0"/>
              <a:t>Advanced methods and the new challenges of authentication</a:t>
            </a:r>
            <a:endParaRPr lang="fr-MA" b="1" dirty="0"/>
          </a:p>
        </p:txBody>
      </p:sp>
      <p:sp>
        <p:nvSpPr>
          <p:cNvPr id="3" name="Espace réservé du contenu 2">
            <a:extLst>
              <a:ext uri="{FF2B5EF4-FFF2-40B4-BE49-F238E27FC236}">
                <a16:creationId xmlns:a16="http://schemas.microsoft.com/office/drawing/2014/main" id="{1F79D3C1-CB6B-69CF-8AEE-E96DE3518D7B}"/>
              </a:ext>
            </a:extLst>
          </p:cNvPr>
          <p:cNvSpPr>
            <a:spLocks noGrp="1"/>
          </p:cNvSpPr>
          <p:nvPr>
            <p:ph idx="1"/>
          </p:nvPr>
        </p:nvSpPr>
        <p:spPr>
          <a:xfrm>
            <a:off x="466381" y="2213811"/>
            <a:ext cx="11259238" cy="4644189"/>
          </a:xfrm>
        </p:spPr>
        <p:txBody>
          <a:bodyPr>
            <a:normAutofit fontScale="92500" lnSpcReduction="20000"/>
          </a:bodyPr>
          <a:lstStyle/>
          <a:p>
            <a:pPr marL="0" indent="0">
              <a:buNone/>
            </a:pPr>
            <a:r>
              <a:rPr lang="en-US" sz="2800" b="1" dirty="0"/>
              <a:t>Password-less authentication</a:t>
            </a:r>
          </a:p>
          <a:p>
            <a:r>
              <a:rPr lang="en-US" b="1" dirty="0"/>
              <a:t>How does it work</a:t>
            </a:r>
            <a:r>
              <a:rPr lang="en-US" dirty="0"/>
              <a:t>?</a:t>
            </a:r>
          </a:p>
          <a:p>
            <a:pPr marL="0" indent="0">
              <a:buNone/>
            </a:pPr>
            <a:r>
              <a:rPr lang="en-US" dirty="0"/>
              <a:t>There are several methods of authentication without a password, but they all follow the principle of so-called “authentication factors”:</a:t>
            </a:r>
          </a:p>
          <a:p>
            <a:pPr marL="0" indent="0">
              <a:buNone/>
            </a:pPr>
            <a:r>
              <a:rPr lang="en-US" dirty="0"/>
              <a:t>1. </a:t>
            </a:r>
            <a:r>
              <a:rPr lang="en-US" b="1" dirty="0"/>
              <a:t>Something you know </a:t>
            </a:r>
            <a:r>
              <a:rPr lang="en-US" dirty="0"/>
              <a:t>(such as a password) is replaced by :</a:t>
            </a:r>
          </a:p>
          <a:p>
            <a:pPr marL="0" indent="0">
              <a:buNone/>
            </a:pPr>
            <a:r>
              <a:rPr lang="en-US" dirty="0"/>
              <a:t>2. </a:t>
            </a:r>
            <a:r>
              <a:rPr lang="en-US" b="1" dirty="0"/>
              <a:t>Something you have </a:t>
            </a:r>
            <a:r>
              <a:rPr lang="en-US" dirty="0"/>
              <a:t>(like a smartphone or a security key).</a:t>
            </a:r>
          </a:p>
          <a:p>
            <a:pPr marL="0" indent="0">
              <a:buNone/>
            </a:pPr>
            <a:r>
              <a:rPr lang="en-US" dirty="0"/>
              <a:t>3. </a:t>
            </a:r>
            <a:r>
              <a:rPr lang="en-US" b="1" dirty="0"/>
              <a:t>Something you are </a:t>
            </a:r>
            <a:r>
              <a:rPr lang="en-US" dirty="0"/>
              <a:t>(like a fingerprint or other biometric attribute).</a:t>
            </a:r>
          </a:p>
          <a:p>
            <a:pPr marL="0" indent="0">
              <a:buNone/>
            </a:pPr>
            <a:r>
              <a:rPr lang="en-US" dirty="0"/>
              <a:t>Here are some examples of passwordless methods:</a:t>
            </a:r>
          </a:p>
          <a:p>
            <a:pPr marL="0" indent="0">
              <a:buNone/>
            </a:pPr>
            <a:r>
              <a:rPr lang="en-US" dirty="0"/>
              <a:t>- </a:t>
            </a:r>
            <a:r>
              <a:rPr lang="en-US" b="1" dirty="0"/>
              <a:t>Biometric authentication</a:t>
            </a:r>
            <a:r>
              <a:rPr lang="en-US" dirty="0"/>
              <a:t>: Using unique biological features such as fingerprint, facial recognition or iris to verify identity.</a:t>
            </a:r>
          </a:p>
          <a:p>
            <a:pPr marL="0" indent="0">
              <a:buNone/>
            </a:pPr>
            <a:r>
              <a:rPr lang="en-US" dirty="0"/>
              <a:t>- </a:t>
            </a:r>
            <a:r>
              <a:rPr lang="en-US" b="1" dirty="0"/>
              <a:t>One-time codes</a:t>
            </a:r>
            <a:r>
              <a:rPr lang="en-US" dirty="0"/>
              <a:t>: Generation of a temporary code sent by SMS, email or via an authentication application.</a:t>
            </a:r>
          </a:p>
          <a:p>
            <a:pPr marL="0" indent="0">
              <a:buNone/>
            </a:pPr>
            <a:r>
              <a:rPr lang="en-US" dirty="0"/>
              <a:t>- </a:t>
            </a:r>
            <a:r>
              <a:rPr lang="en-US" b="1" dirty="0"/>
              <a:t>Hardware security keys</a:t>
            </a:r>
            <a:r>
              <a:rPr lang="en-US" dirty="0"/>
              <a:t>: Use of devices such as YubiKey, which must be inserted into a USB port or connected via NFC to access an account.</a:t>
            </a:r>
          </a:p>
          <a:p>
            <a:pPr marL="0" indent="0">
              <a:buNone/>
            </a:pPr>
            <a:r>
              <a:rPr lang="en-US" dirty="0"/>
              <a:t>- </a:t>
            </a:r>
            <a:r>
              <a:rPr lang="en-US" b="1" dirty="0"/>
              <a:t>Magic links:</a:t>
            </a:r>
            <a:r>
              <a:rPr lang="en-US" dirty="0"/>
              <a:t> Sending a link by e-mail which, once clicked, automatically authenticates the user.</a:t>
            </a:r>
          </a:p>
        </p:txBody>
      </p:sp>
      <p:sp>
        <p:nvSpPr>
          <p:cNvPr id="4" name="Espace réservé du numéro de diapositive 3">
            <a:extLst>
              <a:ext uri="{FF2B5EF4-FFF2-40B4-BE49-F238E27FC236}">
                <a16:creationId xmlns:a16="http://schemas.microsoft.com/office/drawing/2014/main" id="{6EA165B6-6515-F9B0-5586-A9064DC8040E}"/>
              </a:ext>
            </a:extLst>
          </p:cNvPr>
          <p:cNvSpPr>
            <a:spLocks noGrp="1"/>
          </p:cNvSpPr>
          <p:nvPr>
            <p:ph type="sldNum" sz="quarter" idx="12"/>
          </p:nvPr>
        </p:nvSpPr>
        <p:spPr/>
        <p:txBody>
          <a:bodyPr/>
          <a:lstStyle/>
          <a:p>
            <a:pPr rtl="0"/>
            <a:fld id="{D57F1E4F-1CFF-5643-939E-217C01CDF565}" type="slidenum">
              <a:rPr lang="fr-FR" noProof="0" smtClean="0"/>
              <a:pPr rtl="0"/>
              <a:t>56</a:t>
            </a:fld>
            <a:endParaRPr lang="fr-FR" noProof="0"/>
          </a:p>
        </p:txBody>
      </p:sp>
    </p:spTree>
    <p:extLst>
      <p:ext uri="{BB962C8B-B14F-4D97-AF65-F5344CB8AC3E}">
        <p14:creationId xmlns:p14="http://schemas.microsoft.com/office/powerpoint/2010/main" val="31817566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14424-A357-0F67-E857-F02E4AECF76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C186FB5-CBC4-9ACB-16DA-EB2822D1AEBD}"/>
              </a:ext>
            </a:extLst>
          </p:cNvPr>
          <p:cNvSpPr>
            <a:spLocks noGrp="1"/>
          </p:cNvSpPr>
          <p:nvPr>
            <p:ph type="title"/>
          </p:nvPr>
        </p:nvSpPr>
        <p:spPr>
          <a:xfrm>
            <a:off x="824448" y="753330"/>
            <a:ext cx="8761413" cy="1027343"/>
          </a:xfrm>
        </p:spPr>
        <p:txBody>
          <a:bodyPr/>
          <a:lstStyle/>
          <a:p>
            <a:r>
              <a:rPr lang="en-US" b="1" dirty="0"/>
              <a:t>Advanced methods and the new challenges of authentication</a:t>
            </a:r>
            <a:endParaRPr lang="fr-MA" b="1" dirty="0"/>
          </a:p>
        </p:txBody>
      </p:sp>
      <p:sp>
        <p:nvSpPr>
          <p:cNvPr id="3" name="Espace réservé du contenu 2">
            <a:extLst>
              <a:ext uri="{FF2B5EF4-FFF2-40B4-BE49-F238E27FC236}">
                <a16:creationId xmlns:a16="http://schemas.microsoft.com/office/drawing/2014/main" id="{A38CED7B-80D4-13C3-FE12-FE55AD1FACF8}"/>
              </a:ext>
            </a:extLst>
          </p:cNvPr>
          <p:cNvSpPr>
            <a:spLocks noGrp="1"/>
          </p:cNvSpPr>
          <p:nvPr>
            <p:ph idx="1"/>
          </p:nvPr>
        </p:nvSpPr>
        <p:spPr>
          <a:xfrm>
            <a:off x="466381" y="2213811"/>
            <a:ext cx="11259238" cy="4644189"/>
          </a:xfrm>
        </p:spPr>
        <p:txBody>
          <a:bodyPr>
            <a:normAutofit fontScale="92500" lnSpcReduction="20000"/>
          </a:bodyPr>
          <a:lstStyle/>
          <a:p>
            <a:pPr marL="0" indent="0">
              <a:buNone/>
            </a:pPr>
            <a:r>
              <a:rPr lang="en-US" sz="2800" b="1" dirty="0"/>
              <a:t>Password-less authentication</a:t>
            </a:r>
          </a:p>
          <a:p>
            <a:r>
              <a:rPr lang="en-US" b="1" dirty="0"/>
              <a:t>Adoption of Passwordless Technologies (FIDO2 and Cryptographic Keys):</a:t>
            </a:r>
          </a:p>
          <a:p>
            <a:pPr>
              <a:buFont typeface="Arial" panose="020B0604020202020204" pitchFamily="34" charset="0"/>
              <a:buChar char="•"/>
            </a:pPr>
            <a:r>
              <a:rPr lang="en-US" b="1" dirty="0"/>
              <a:t>What is FIDO2?</a:t>
            </a:r>
            <a:br>
              <a:rPr lang="en-US" dirty="0"/>
            </a:br>
            <a:r>
              <a:rPr lang="en-US" dirty="0"/>
              <a:t>FIDO2 (Fast Identity Online) is an open standard that eliminates passwords by using cryptographic keys for authentication. It involves two key components:</a:t>
            </a:r>
          </a:p>
          <a:p>
            <a:pPr marL="742950" lvl="1" indent="-285750">
              <a:buFont typeface="Arial" panose="020B0604020202020204" pitchFamily="34" charset="0"/>
              <a:buChar char="•"/>
            </a:pPr>
            <a:r>
              <a:rPr lang="en-US" dirty="0"/>
              <a:t>A </a:t>
            </a:r>
            <a:r>
              <a:rPr lang="en-US" b="1" dirty="0"/>
              <a:t>private key</a:t>
            </a:r>
            <a:r>
              <a:rPr lang="en-US" dirty="0"/>
              <a:t> stored on the user’s device (e.g., smartphone, hardware token).</a:t>
            </a:r>
          </a:p>
          <a:p>
            <a:pPr marL="742950" lvl="1" indent="-285750">
              <a:buFont typeface="Arial" panose="020B0604020202020204" pitchFamily="34" charset="0"/>
              <a:buChar char="•"/>
            </a:pPr>
            <a:r>
              <a:rPr lang="en-US" dirty="0"/>
              <a:t>A </a:t>
            </a:r>
            <a:r>
              <a:rPr lang="en-US" b="1" dirty="0"/>
              <a:t>public key</a:t>
            </a:r>
            <a:r>
              <a:rPr lang="en-US" dirty="0"/>
              <a:t> registered with the authentication server.</a:t>
            </a:r>
          </a:p>
          <a:p>
            <a:pPr>
              <a:buFont typeface="Arial" panose="020B0604020202020204" pitchFamily="34" charset="0"/>
              <a:buChar char="•"/>
            </a:pPr>
            <a:r>
              <a:rPr lang="en-US" dirty="0"/>
              <a:t>Authentication is achieved when the private key signs a challenge, which the server verifies using the public key.</a:t>
            </a:r>
          </a:p>
          <a:p>
            <a:r>
              <a:rPr lang="es-ES" b="1" dirty="0" err="1"/>
              <a:t>Integration</a:t>
            </a:r>
            <a:r>
              <a:rPr lang="es-ES" b="1" dirty="0"/>
              <a:t> in Wireless Networks (</a:t>
            </a:r>
            <a:r>
              <a:rPr lang="es-ES" b="1" dirty="0" err="1"/>
              <a:t>Wi</a:t>
            </a:r>
            <a:r>
              <a:rPr lang="es-ES" b="1" dirty="0"/>
              <a:t>-Fi):</a:t>
            </a:r>
            <a:endParaRPr lang="es-ES" dirty="0"/>
          </a:p>
          <a:p>
            <a:pPr>
              <a:buFont typeface="Arial" panose="020B0604020202020204" pitchFamily="34" charset="0"/>
              <a:buChar char="•"/>
            </a:pPr>
            <a:r>
              <a:rPr lang="es-ES" dirty="0" err="1"/>
              <a:t>Passwordless</a:t>
            </a:r>
            <a:r>
              <a:rPr lang="es-ES" dirty="0"/>
              <a:t> </a:t>
            </a:r>
            <a:r>
              <a:rPr lang="es-ES" dirty="0" err="1"/>
              <a:t>authentication</a:t>
            </a:r>
            <a:r>
              <a:rPr lang="es-ES" dirty="0"/>
              <a:t> can be </a:t>
            </a:r>
            <a:r>
              <a:rPr lang="es-ES" dirty="0" err="1"/>
              <a:t>integrated</a:t>
            </a:r>
            <a:r>
              <a:rPr lang="es-ES" dirty="0"/>
              <a:t> </a:t>
            </a:r>
            <a:r>
              <a:rPr lang="es-ES" dirty="0" err="1"/>
              <a:t>into</a:t>
            </a:r>
            <a:r>
              <a:rPr lang="es-ES" dirty="0"/>
              <a:t> </a:t>
            </a:r>
            <a:r>
              <a:rPr lang="es-ES" dirty="0" err="1"/>
              <a:t>Wi</a:t>
            </a:r>
            <a:r>
              <a:rPr lang="es-ES" dirty="0"/>
              <a:t>-Fi </a:t>
            </a:r>
            <a:r>
              <a:rPr lang="es-ES" dirty="0" err="1"/>
              <a:t>security</a:t>
            </a:r>
            <a:r>
              <a:rPr lang="es-ES" dirty="0"/>
              <a:t> </a:t>
            </a:r>
            <a:r>
              <a:rPr lang="es-ES" dirty="0" err="1"/>
              <a:t>protocols</a:t>
            </a:r>
            <a:r>
              <a:rPr lang="es-ES" dirty="0"/>
              <a:t> </a:t>
            </a:r>
            <a:r>
              <a:rPr lang="es-ES" dirty="0" err="1"/>
              <a:t>like</a:t>
            </a:r>
            <a:r>
              <a:rPr lang="es-ES" dirty="0"/>
              <a:t> WPA3.</a:t>
            </a:r>
          </a:p>
          <a:p>
            <a:pPr>
              <a:buFont typeface="Arial" panose="020B0604020202020204" pitchFamily="34" charset="0"/>
              <a:buChar char="•"/>
            </a:pPr>
            <a:r>
              <a:rPr lang="es-ES" dirty="0" err="1"/>
              <a:t>For</a:t>
            </a:r>
            <a:r>
              <a:rPr lang="es-ES" dirty="0"/>
              <a:t> </a:t>
            </a:r>
            <a:r>
              <a:rPr lang="es-ES" dirty="0" err="1"/>
              <a:t>example</a:t>
            </a:r>
            <a:r>
              <a:rPr lang="es-ES" dirty="0"/>
              <a:t>, </a:t>
            </a:r>
            <a:r>
              <a:rPr lang="es-ES" b="1" dirty="0"/>
              <a:t>WPA3-Enterprise</a:t>
            </a:r>
            <a:r>
              <a:rPr lang="es-ES" dirty="0"/>
              <a:t> uses 192-bit </a:t>
            </a:r>
            <a:r>
              <a:rPr lang="es-ES" dirty="0" err="1"/>
              <a:t>encryption</a:t>
            </a:r>
            <a:r>
              <a:rPr lang="es-ES" dirty="0"/>
              <a:t> and </a:t>
            </a:r>
            <a:r>
              <a:rPr lang="es-ES" dirty="0" err="1"/>
              <a:t>supports</a:t>
            </a:r>
            <a:r>
              <a:rPr lang="es-ES" dirty="0"/>
              <a:t> </a:t>
            </a:r>
            <a:r>
              <a:rPr lang="es-ES" dirty="0" err="1"/>
              <a:t>certificate-based</a:t>
            </a:r>
            <a:r>
              <a:rPr lang="es-ES" dirty="0"/>
              <a:t> </a:t>
            </a:r>
            <a:r>
              <a:rPr lang="es-ES" dirty="0" err="1"/>
              <a:t>authentication</a:t>
            </a:r>
            <a:r>
              <a:rPr lang="es-ES" dirty="0"/>
              <a:t>, </a:t>
            </a:r>
            <a:r>
              <a:rPr lang="es-ES" dirty="0" err="1"/>
              <a:t>reducing</a:t>
            </a:r>
            <a:r>
              <a:rPr lang="es-ES" dirty="0"/>
              <a:t> </a:t>
            </a:r>
            <a:r>
              <a:rPr lang="es-ES" dirty="0" err="1"/>
              <a:t>reliance</a:t>
            </a:r>
            <a:r>
              <a:rPr lang="es-ES" dirty="0"/>
              <a:t> </a:t>
            </a:r>
            <a:r>
              <a:rPr lang="es-ES" dirty="0" err="1"/>
              <a:t>on</a:t>
            </a:r>
            <a:r>
              <a:rPr lang="es-ES" dirty="0"/>
              <a:t> </a:t>
            </a:r>
            <a:r>
              <a:rPr lang="es-ES" dirty="0" err="1"/>
              <a:t>traditional</a:t>
            </a:r>
            <a:r>
              <a:rPr lang="es-ES" dirty="0"/>
              <a:t> </a:t>
            </a:r>
            <a:r>
              <a:rPr lang="es-ES" dirty="0" err="1"/>
              <a:t>passwords</a:t>
            </a:r>
            <a:r>
              <a:rPr lang="es-ES" dirty="0"/>
              <a:t>.</a:t>
            </a:r>
          </a:p>
          <a:p>
            <a:pPr>
              <a:buFont typeface="Arial" panose="020B0604020202020204" pitchFamily="34" charset="0"/>
              <a:buChar char="•"/>
            </a:pPr>
            <a:r>
              <a:rPr lang="es-ES" dirty="0" err="1"/>
              <a:t>Cryptographic</a:t>
            </a:r>
            <a:r>
              <a:rPr lang="es-ES" dirty="0"/>
              <a:t> tokens </a:t>
            </a:r>
            <a:r>
              <a:rPr lang="es-ES" dirty="0" err="1"/>
              <a:t>or</a:t>
            </a:r>
            <a:r>
              <a:rPr lang="es-ES" dirty="0"/>
              <a:t> </a:t>
            </a:r>
            <a:r>
              <a:rPr lang="es-ES" dirty="0" err="1"/>
              <a:t>device-based</a:t>
            </a:r>
            <a:r>
              <a:rPr lang="es-ES" dirty="0"/>
              <a:t> </a:t>
            </a:r>
            <a:r>
              <a:rPr lang="es-ES" dirty="0" err="1"/>
              <a:t>authentication</a:t>
            </a:r>
            <a:r>
              <a:rPr lang="es-ES" dirty="0"/>
              <a:t> </a:t>
            </a:r>
            <a:r>
              <a:rPr lang="es-ES" dirty="0" err="1"/>
              <a:t>could</a:t>
            </a:r>
            <a:r>
              <a:rPr lang="es-ES" dirty="0"/>
              <a:t> </a:t>
            </a:r>
            <a:r>
              <a:rPr lang="es-ES" dirty="0" err="1"/>
              <a:t>simplify</a:t>
            </a:r>
            <a:r>
              <a:rPr lang="es-ES" dirty="0"/>
              <a:t> </a:t>
            </a:r>
            <a:r>
              <a:rPr lang="es-ES" dirty="0" err="1"/>
              <a:t>secure</a:t>
            </a:r>
            <a:r>
              <a:rPr lang="es-ES" dirty="0"/>
              <a:t> </a:t>
            </a:r>
            <a:r>
              <a:rPr lang="es-ES" dirty="0" err="1"/>
              <a:t>Wi</a:t>
            </a:r>
            <a:r>
              <a:rPr lang="es-ES" dirty="0"/>
              <a:t>-Fi </a:t>
            </a:r>
            <a:r>
              <a:rPr lang="es-ES" dirty="0" err="1"/>
              <a:t>access</a:t>
            </a:r>
            <a:r>
              <a:rPr lang="es-ES" dirty="0"/>
              <a:t> </a:t>
            </a:r>
            <a:r>
              <a:rPr lang="es-ES" dirty="0" err="1"/>
              <a:t>without</a:t>
            </a:r>
            <a:r>
              <a:rPr lang="es-ES" dirty="0"/>
              <a:t> </a:t>
            </a:r>
            <a:r>
              <a:rPr lang="es-ES" dirty="0" err="1"/>
              <a:t>requiring</a:t>
            </a:r>
            <a:r>
              <a:rPr lang="es-ES" dirty="0"/>
              <a:t> </a:t>
            </a:r>
            <a:r>
              <a:rPr lang="es-ES" dirty="0" err="1"/>
              <a:t>complex</a:t>
            </a:r>
            <a:r>
              <a:rPr lang="es-ES" dirty="0"/>
              <a:t> </a:t>
            </a:r>
            <a:r>
              <a:rPr lang="es-ES" dirty="0" err="1"/>
              <a:t>passwords</a:t>
            </a:r>
            <a:r>
              <a:rPr lang="es-ES" dirty="0"/>
              <a:t>.</a:t>
            </a:r>
          </a:p>
        </p:txBody>
      </p:sp>
      <p:sp>
        <p:nvSpPr>
          <p:cNvPr id="4" name="Espace réservé du numéro de diapositive 3">
            <a:extLst>
              <a:ext uri="{FF2B5EF4-FFF2-40B4-BE49-F238E27FC236}">
                <a16:creationId xmlns:a16="http://schemas.microsoft.com/office/drawing/2014/main" id="{CFBF5432-598D-1129-0E8D-4C0F821CCC74}"/>
              </a:ext>
            </a:extLst>
          </p:cNvPr>
          <p:cNvSpPr>
            <a:spLocks noGrp="1"/>
          </p:cNvSpPr>
          <p:nvPr>
            <p:ph type="sldNum" sz="quarter" idx="12"/>
          </p:nvPr>
        </p:nvSpPr>
        <p:spPr/>
        <p:txBody>
          <a:bodyPr/>
          <a:lstStyle/>
          <a:p>
            <a:pPr rtl="0"/>
            <a:fld id="{D57F1E4F-1CFF-5643-939E-217C01CDF565}" type="slidenum">
              <a:rPr lang="fr-FR" noProof="0" smtClean="0"/>
              <a:pPr rtl="0"/>
              <a:t>57</a:t>
            </a:fld>
            <a:endParaRPr lang="fr-FR" noProof="0"/>
          </a:p>
        </p:txBody>
      </p:sp>
    </p:spTree>
    <p:extLst>
      <p:ext uri="{BB962C8B-B14F-4D97-AF65-F5344CB8AC3E}">
        <p14:creationId xmlns:p14="http://schemas.microsoft.com/office/powerpoint/2010/main" val="26696947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8E19B-577A-3116-B5A2-0071308572B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815D228-6B4B-231A-59C9-D605EBCB3227}"/>
              </a:ext>
            </a:extLst>
          </p:cNvPr>
          <p:cNvSpPr>
            <a:spLocks noGrp="1"/>
          </p:cNvSpPr>
          <p:nvPr>
            <p:ph type="title"/>
          </p:nvPr>
        </p:nvSpPr>
        <p:spPr>
          <a:xfrm>
            <a:off x="824448" y="753330"/>
            <a:ext cx="8761413" cy="1027343"/>
          </a:xfrm>
        </p:spPr>
        <p:txBody>
          <a:bodyPr/>
          <a:lstStyle/>
          <a:p>
            <a:r>
              <a:rPr lang="en-US" b="1" dirty="0"/>
              <a:t>Advanced methods and the new challenges of authentication</a:t>
            </a:r>
            <a:endParaRPr lang="fr-MA" b="1" dirty="0"/>
          </a:p>
        </p:txBody>
      </p:sp>
      <p:sp>
        <p:nvSpPr>
          <p:cNvPr id="3" name="Espace réservé du contenu 2">
            <a:extLst>
              <a:ext uri="{FF2B5EF4-FFF2-40B4-BE49-F238E27FC236}">
                <a16:creationId xmlns:a16="http://schemas.microsoft.com/office/drawing/2014/main" id="{501B61FC-9625-0B60-17F7-E6773591B4DF}"/>
              </a:ext>
            </a:extLst>
          </p:cNvPr>
          <p:cNvSpPr>
            <a:spLocks noGrp="1"/>
          </p:cNvSpPr>
          <p:nvPr>
            <p:ph idx="1"/>
          </p:nvPr>
        </p:nvSpPr>
        <p:spPr>
          <a:xfrm>
            <a:off x="466381" y="2213811"/>
            <a:ext cx="11259238" cy="4644189"/>
          </a:xfrm>
        </p:spPr>
        <p:txBody>
          <a:bodyPr>
            <a:normAutofit fontScale="92500" lnSpcReduction="20000"/>
          </a:bodyPr>
          <a:lstStyle/>
          <a:p>
            <a:pPr marL="0" indent="0">
              <a:buNone/>
            </a:pPr>
            <a:r>
              <a:rPr lang="en-US" sz="2800" b="1" dirty="0"/>
              <a:t>Password-less authentication</a:t>
            </a:r>
          </a:p>
          <a:p>
            <a:r>
              <a:rPr lang="en-US" b="1" dirty="0"/>
              <a:t>Passwordless Authentication in 5G Networks:</a:t>
            </a:r>
          </a:p>
          <a:p>
            <a:pPr>
              <a:buFont typeface="Arial" panose="020B0604020202020204" pitchFamily="34" charset="0"/>
              <a:buChar char="•"/>
            </a:pPr>
            <a:r>
              <a:rPr lang="en-US" b="1" dirty="0"/>
              <a:t>AKA Framework in 5G:</a:t>
            </a:r>
            <a:endParaRPr lang="en-US" dirty="0"/>
          </a:p>
          <a:p>
            <a:pPr marL="742950" lvl="1" indent="-285750">
              <a:buFont typeface="Arial" panose="020B0604020202020204" pitchFamily="34" charset="0"/>
              <a:buChar char="•"/>
            </a:pPr>
            <a:r>
              <a:rPr lang="en-US" dirty="0"/>
              <a:t>5G networks use the </a:t>
            </a:r>
            <a:r>
              <a:rPr lang="en-US" b="1" dirty="0"/>
              <a:t>Authentication and Key Agreement (AKA)</a:t>
            </a:r>
            <a:r>
              <a:rPr lang="en-US" dirty="0"/>
              <a:t> protocol to authenticate users and establish secure communication channels.</a:t>
            </a:r>
          </a:p>
          <a:p>
            <a:pPr marL="742950" lvl="1" indent="-285750">
              <a:buFont typeface="Arial" panose="020B0604020202020204" pitchFamily="34" charset="0"/>
              <a:buChar char="•"/>
            </a:pPr>
            <a:r>
              <a:rPr lang="en-US" dirty="0"/>
              <a:t>AKA relies on SIM/USIM credentials stored on the device to perform mutual authentication between the user and the network.</a:t>
            </a:r>
          </a:p>
          <a:p>
            <a:pPr>
              <a:buFont typeface="Arial" panose="020B0604020202020204" pitchFamily="34" charset="0"/>
              <a:buChar char="•"/>
            </a:pPr>
            <a:r>
              <a:rPr lang="en-US" b="1" dirty="0"/>
              <a:t>Passwordless Integration with AKA:</a:t>
            </a:r>
            <a:endParaRPr lang="en-US" dirty="0"/>
          </a:p>
          <a:p>
            <a:pPr marL="742950" lvl="1" indent="-285750">
              <a:buFont typeface="Arial" panose="020B0604020202020204" pitchFamily="34" charset="0"/>
              <a:buChar char="•"/>
            </a:pPr>
            <a:r>
              <a:rPr lang="en-US" dirty="0"/>
              <a:t>Passwordless methods, like FIDO2, can complement AKA by ensuring that the device and user are authenticated cryptographically without relying on passwords.</a:t>
            </a:r>
          </a:p>
          <a:p>
            <a:pPr marL="742950" lvl="1" indent="-285750">
              <a:buFont typeface="Arial" panose="020B0604020202020204" pitchFamily="34" charset="0"/>
              <a:buChar char="•"/>
            </a:pPr>
            <a:r>
              <a:rPr lang="en-US" dirty="0"/>
              <a:t>Example: A user’s biometric data (e.g., a fingerprint) could unlock the private cryptographic key stored in a secure element (like a Trusted Platform Module or </a:t>
            </a:r>
            <a:r>
              <a:rPr lang="en-US" dirty="0" err="1"/>
              <a:t>eSIM</a:t>
            </a:r>
            <a:r>
              <a:rPr lang="en-US" dirty="0"/>
              <a:t>). This key can then interact with the 5G network’s AKA system for seamless authentication.</a:t>
            </a:r>
          </a:p>
          <a:p>
            <a:pPr>
              <a:buFont typeface="Arial" panose="020B0604020202020204" pitchFamily="34" charset="0"/>
              <a:buChar char="•"/>
            </a:pPr>
            <a:r>
              <a:rPr lang="en-US" b="1" dirty="0"/>
              <a:t>Security Advantages:</a:t>
            </a:r>
            <a:endParaRPr lang="en-US" dirty="0"/>
          </a:p>
          <a:p>
            <a:pPr marL="742950" lvl="1" indent="-285750">
              <a:buFont typeface="Arial" panose="020B0604020202020204" pitchFamily="34" charset="0"/>
              <a:buChar char="•"/>
            </a:pPr>
            <a:r>
              <a:rPr lang="en-US" dirty="0"/>
              <a:t>Stronger resistance to phishing and credential theft since passwords are eliminated.</a:t>
            </a:r>
          </a:p>
          <a:p>
            <a:pPr marL="742950" lvl="1" indent="-285750">
              <a:buFont typeface="Arial" panose="020B0604020202020204" pitchFamily="34" charset="0"/>
              <a:buChar char="•"/>
            </a:pPr>
            <a:r>
              <a:rPr lang="en-US" dirty="0"/>
              <a:t>Enhanced user experience through faster, automatic, and secure connections.</a:t>
            </a:r>
          </a:p>
        </p:txBody>
      </p:sp>
      <p:sp>
        <p:nvSpPr>
          <p:cNvPr id="4" name="Espace réservé du numéro de diapositive 3">
            <a:extLst>
              <a:ext uri="{FF2B5EF4-FFF2-40B4-BE49-F238E27FC236}">
                <a16:creationId xmlns:a16="http://schemas.microsoft.com/office/drawing/2014/main" id="{BBD8212A-8348-CF8C-799E-4D7E30DB834C}"/>
              </a:ext>
            </a:extLst>
          </p:cNvPr>
          <p:cNvSpPr>
            <a:spLocks noGrp="1"/>
          </p:cNvSpPr>
          <p:nvPr>
            <p:ph type="sldNum" sz="quarter" idx="12"/>
          </p:nvPr>
        </p:nvSpPr>
        <p:spPr/>
        <p:txBody>
          <a:bodyPr/>
          <a:lstStyle/>
          <a:p>
            <a:pPr rtl="0"/>
            <a:fld id="{D57F1E4F-1CFF-5643-939E-217C01CDF565}" type="slidenum">
              <a:rPr lang="fr-FR" noProof="0" smtClean="0"/>
              <a:pPr rtl="0"/>
              <a:t>58</a:t>
            </a:fld>
            <a:endParaRPr lang="fr-FR" noProof="0"/>
          </a:p>
        </p:txBody>
      </p:sp>
    </p:spTree>
    <p:extLst>
      <p:ext uri="{BB962C8B-B14F-4D97-AF65-F5344CB8AC3E}">
        <p14:creationId xmlns:p14="http://schemas.microsoft.com/office/powerpoint/2010/main" val="33351729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6AE9D-1B82-B1C5-98B0-12E577B336A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B1A2B2D-E12B-1A3E-FD79-75DAB45AC99A}"/>
              </a:ext>
            </a:extLst>
          </p:cNvPr>
          <p:cNvSpPr>
            <a:spLocks noGrp="1"/>
          </p:cNvSpPr>
          <p:nvPr>
            <p:ph type="title"/>
          </p:nvPr>
        </p:nvSpPr>
        <p:spPr>
          <a:xfrm>
            <a:off x="824448" y="753330"/>
            <a:ext cx="8761413" cy="1027343"/>
          </a:xfrm>
        </p:spPr>
        <p:txBody>
          <a:bodyPr/>
          <a:lstStyle/>
          <a:p>
            <a:r>
              <a:rPr lang="en-US" b="1" dirty="0"/>
              <a:t>Advanced methods and the new challenges of authentication</a:t>
            </a:r>
            <a:endParaRPr lang="fr-MA" b="1" dirty="0"/>
          </a:p>
        </p:txBody>
      </p:sp>
      <p:sp>
        <p:nvSpPr>
          <p:cNvPr id="3" name="Espace réservé du contenu 2">
            <a:extLst>
              <a:ext uri="{FF2B5EF4-FFF2-40B4-BE49-F238E27FC236}">
                <a16:creationId xmlns:a16="http://schemas.microsoft.com/office/drawing/2014/main" id="{B1368F6A-E26E-6C5B-2152-6C047FD09F3C}"/>
              </a:ext>
            </a:extLst>
          </p:cNvPr>
          <p:cNvSpPr>
            <a:spLocks noGrp="1"/>
          </p:cNvSpPr>
          <p:nvPr>
            <p:ph idx="1"/>
          </p:nvPr>
        </p:nvSpPr>
        <p:spPr>
          <a:xfrm>
            <a:off x="466381" y="2213811"/>
            <a:ext cx="11259238" cy="4644189"/>
          </a:xfrm>
        </p:spPr>
        <p:txBody>
          <a:bodyPr>
            <a:normAutofit/>
          </a:bodyPr>
          <a:lstStyle/>
          <a:p>
            <a:pPr marL="0" indent="0">
              <a:buNone/>
            </a:pPr>
            <a:r>
              <a:rPr lang="en-US" sz="2800" b="1" dirty="0"/>
              <a:t>Password-less authentication</a:t>
            </a:r>
          </a:p>
          <a:p>
            <a:r>
              <a:rPr lang="en-US" b="1" dirty="0"/>
              <a:t>Benefits and Challenges:</a:t>
            </a:r>
          </a:p>
          <a:p>
            <a:pPr>
              <a:buFont typeface="Arial" panose="020B0604020202020204" pitchFamily="34" charset="0"/>
              <a:buChar char="•"/>
            </a:pPr>
            <a:r>
              <a:rPr lang="en-US" b="1" dirty="0"/>
              <a:t>Benefits:</a:t>
            </a:r>
            <a:endParaRPr lang="en-US" dirty="0"/>
          </a:p>
          <a:p>
            <a:pPr marL="742950" lvl="1" indent="-285750">
              <a:buFont typeface="Arial" panose="020B0604020202020204" pitchFamily="34" charset="0"/>
              <a:buChar char="•"/>
            </a:pPr>
            <a:r>
              <a:rPr lang="en-US" dirty="0"/>
              <a:t>Simplifies authentication by removing the need to remember or manage passwords.</a:t>
            </a:r>
          </a:p>
          <a:p>
            <a:pPr marL="742950" lvl="1" indent="-285750">
              <a:buFont typeface="Arial" panose="020B0604020202020204" pitchFamily="34" charset="0"/>
              <a:buChar char="•"/>
            </a:pPr>
            <a:r>
              <a:rPr lang="en-US" dirty="0"/>
              <a:t>Leverages strong cryptographic protocols to ensure security against attacks like brute-forcing or password sharing.</a:t>
            </a:r>
          </a:p>
          <a:p>
            <a:pPr>
              <a:buFont typeface="Arial" panose="020B0604020202020204" pitchFamily="34" charset="0"/>
              <a:buChar char="•"/>
            </a:pPr>
            <a:r>
              <a:rPr lang="en-US" b="1" dirty="0"/>
              <a:t>Challenges:</a:t>
            </a:r>
            <a:endParaRPr lang="en-US" dirty="0"/>
          </a:p>
          <a:p>
            <a:pPr marL="742950" lvl="1" indent="-285750">
              <a:buFont typeface="Arial" panose="020B0604020202020204" pitchFamily="34" charset="0"/>
              <a:buChar char="•"/>
            </a:pPr>
            <a:r>
              <a:rPr lang="en-US" b="1" dirty="0"/>
              <a:t>Compatibility</a:t>
            </a:r>
            <a:r>
              <a:rPr lang="en-US" dirty="0"/>
              <a:t>: Requires devices, networks, and applications to support passwordless standards like FIDO2.</a:t>
            </a:r>
          </a:p>
          <a:p>
            <a:pPr marL="742950" lvl="1" indent="-285750">
              <a:buFont typeface="Arial" panose="020B0604020202020204" pitchFamily="34" charset="0"/>
              <a:buChar char="•"/>
            </a:pPr>
            <a:r>
              <a:rPr lang="en-US" b="1" dirty="0"/>
              <a:t>Deployment</a:t>
            </a:r>
            <a:r>
              <a:rPr lang="en-US" dirty="0"/>
              <a:t>: Integrating cryptographic keys or biometric authentication into existing wireless and mobile infrastructures may require significant updates.</a:t>
            </a:r>
          </a:p>
          <a:p>
            <a:pPr marL="742950" lvl="1" indent="-285750">
              <a:buFont typeface="Arial" panose="020B0604020202020204" pitchFamily="34" charset="0"/>
              <a:buChar char="•"/>
            </a:pPr>
            <a:r>
              <a:rPr lang="en-US" b="1" dirty="0"/>
              <a:t>Privacy</a:t>
            </a:r>
            <a:r>
              <a:rPr lang="en-US" dirty="0"/>
              <a:t>: Managing sensitive data (e.g., biometrics or private keys) securely is critical to avoid breaches.</a:t>
            </a:r>
          </a:p>
        </p:txBody>
      </p:sp>
      <p:sp>
        <p:nvSpPr>
          <p:cNvPr id="4" name="Espace réservé du numéro de diapositive 3">
            <a:extLst>
              <a:ext uri="{FF2B5EF4-FFF2-40B4-BE49-F238E27FC236}">
                <a16:creationId xmlns:a16="http://schemas.microsoft.com/office/drawing/2014/main" id="{6303A2D6-8DDE-79AD-B22C-4B82D9530725}"/>
              </a:ext>
            </a:extLst>
          </p:cNvPr>
          <p:cNvSpPr>
            <a:spLocks noGrp="1"/>
          </p:cNvSpPr>
          <p:nvPr>
            <p:ph type="sldNum" sz="quarter" idx="12"/>
          </p:nvPr>
        </p:nvSpPr>
        <p:spPr/>
        <p:txBody>
          <a:bodyPr/>
          <a:lstStyle/>
          <a:p>
            <a:pPr rtl="0"/>
            <a:fld id="{D57F1E4F-1CFF-5643-939E-217C01CDF565}" type="slidenum">
              <a:rPr lang="fr-FR" noProof="0" smtClean="0"/>
              <a:pPr rtl="0"/>
              <a:t>59</a:t>
            </a:fld>
            <a:endParaRPr lang="fr-FR" noProof="0"/>
          </a:p>
        </p:txBody>
      </p:sp>
    </p:spTree>
    <p:extLst>
      <p:ext uri="{BB962C8B-B14F-4D97-AF65-F5344CB8AC3E}">
        <p14:creationId xmlns:p14="http://schemas.microsoft.com/office/powerpoint/2010/main" val="93880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694CC-557C-6C78-2E60-E8A0796D3CA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79CA800-E91C-1980-F0A6-660C69B7C3C6}"/>
              </a:ext>
            </a:extLst>
          </p:cNvPr>
          <p:cNvSpPr>
            <a:spLocks noGrp="1"/>
          </p:cNvSpPr>
          <p:nvPr>
            <p:ph type="title"/>
          </p:nvPr>
        </p:nvSpPr>
        <p:spPr>
          <a:xfrm>
            <a:off x="1154954" y="973668"/>
            <a:ext cx="8761413" cy="706964"/>
          </a:xfrm>
        </p:spPr>
        <p:txBody>
          <a:bodyPr anchor="ctr">
            <a:normAutofit/>
          </a:bodyPr>
          <a:lstStyle/>
          <a:p>
            <a:r>
              <a:rPr lang="fr-MA" b="1" dirty="0" err="1">
                <a:effectLst/>
              </a:rPr>
              <a:t>Typical</a:t>
            </a:r>
            <a:r>
              <a:rPr lang="fr-MA" b="1" dirty="0">
                <a:effectLst/>
              </a:rPr>
              <a:t> Connection Process</a:t>
            </a:r>
            <a:endParaRPr lang="fr-MA" b="1" dirty="0"/>
          </a:p>
        </p:txBody>
      </p:sp>
      <p:sp>
        <p:nvSpPr>
          <p:cNvPr id="3" name="Espace réservé du contenu 2">
            <a:extLst>
              <a:ext uri="{FF2B5EF4-FFF2-40B4-BE49-F238E27FC236}">
                <a16:creationId xmlns:a16="http://schemas.microsoft.com/office/drawing/2014/main" id="{6D64FF1D-FB83-1C04-BDFA-CF114DAE5E26}"/>
              </a:ext>
            </a:extLst>
          </p:cNvPr>
          <p:cNvSpPr>
            <a:spLocks noGrp="1"/>
          </p:cNvSpPr>
          <p:nvPr>
            <p:ph sz="half" idx="1"/>
          </p:nvPr>
        </p:nvSpPr>
        <p:spPr>
          <a:xfrm>
            <a:off x="1154954" y="2603500"/>
            <a:ext cx="4825158" cy="4020819"/>
          </a:xfrm>
        </p:spPr>
        <p:txBody>
          <a:bodyPr>
            <a:normAutofit lnSpcReduction="10000"/>
          </a:bodyPr>
          <a:lstStyle/>
          <a:p>
            <a:pPr>
              <a:buFont typeface="+mj-lt"/>
              <a:buAutoNum type="arabicPeriod"/>
            </a:pPr>
            <a:r>
              <a:rPr lang="en-US" sz="1400" dirty="0"/>
              <a:t>The client broadcasts a request to scan for networks in the vicinity.</a:t>
            </a:r>
          </a:p>
          <a:p>
            <a:pPr>
              <a:buFont typeface="+mj-lt"/>
              <a:buAutoNum type="arabicPeriod"/>
            </a:pPr>
            <a:r>
              <a:rPr lang="en-US" sz="1400" dirty="0"/>
              <a:t>Access points within the area respond to the request.</a:t>
            </a:r>
          </a:p>
          <a:p>
            <a:pPr>
              <a:buFont typeface="+mj-lt"/>
              <a:buAutoNum type="arabicPeriod"/>
            </a:pPr>
            <a:r>
              <a:rPr lang="en-US" sz="1400" dirty="0"/>
              <a:t>The client selects an access point and sends an authentication request.</a:t>
            </a:r>
          </a:p>
          <a:p>
            <a:pPr>
              <a:buFont typeface="+mj-lt"/>
              <a:buAutoNum type="arabicPeriod"/>
            </a:pPr>
            <a:r>
              <a:rPr lang="en-US" sz="1400" dirty="0"/>
              <a:t>The access point replies with an authentication response.</a:t>
            </a:r>
          </a:p>
          <a:p>
            <a:pPr>
              <a:buFont typeface="+mj-lt"/>
              <a:buAutoNum type="arabicPeriod"/>
            </a:pPr>
            <a:r>
              <a:rPr lang="en-US" sz="1400" dirty="0"/>
              <a:t>Once authentication is successful, the client sends an association request to the access point.</a:t>
            </a:r>
          </a:p>
          <a:p>
            <a:pPr>
              <a:buFont typeface="+mj-lt"/>
              <a:buAutoNum type="arabicPeriod"/>
            </a:pPr>
            <a:r>
              <a:rPr lang="en-US" sz="1400" dirty="0"/>
              <a:t>The access point responds to the association request.</a:t>
            </a:r>
          </a:p>
          <a:p>
            <a:pPr>
              <a:buFont typeface="+mj-lt"/>
              <a:buAutoNum type="arabicPeriod"/>
            </a:pPr>
            <a:r>
              <a:rPr lang="en-US" sz="1400" dirty="0"/>
              <a:t>If all the previous steps are successful, the client can now use the access point to access the Internet.</a:t>
            </a:r>
          </a:p>
          <a:p>
            <a:pPr marL="0" indent="0">
              <a:lnSpc>
                <a:spcPct val="90000"/>
              </a:lnSpc>
              <a:buNone/>
            </a:pPr>
            <a:endParaRPr lang="fr-MA" sz="1300" dirty="0"/>
          </a:p>
        </p:txBody>
      </p:sp>
      <p:pic>
        <p:nvPicPr>
          <p:cNvPr id="5" name="Image 4" descr="Une image contenant texte, capture d’écran, Police, nombre&#10;&#10;Description générée automatiquement">
            <a:extLst>
              <a:ext uri="{FF2B5EF4-FFF2-40B4-BE49-F238E27FC236}">
                <a16:creationId xmlns:a16="http://schemas.microsoft.com/office/drawing/2014/main" id="{19D08317-7D14-986E-6A7C-18049A50159E}"/>
              </a:ext>
            </a:extLst>
          </p:cNvPr>
          <p:cNvPicPr>
            <a:picLocks noChangeAspect="1"/>
          </p:cNvPicPr>
          <p:nvPr/>
        </p:nvPicPr>
        <p:blipFill>
          <a:blip r:embed="rId3"/>
          <a:stretch>
            <a:fillRect/>
          </a:stretch>
        </p:blipFill>
        <p:spPr>
          <a:xfrm>
            <a:off x="6446665" y="2611814"/>
            <a:ext cx="4721735" cy="3280832"/>
          </a:xfrm>
          <a:prstGeom prst="rect">
            <a:avLst/>
          </a:prstGeom>
          <a:noFill/>
        </p:spPr>
      </p:pic>
      <p:sp>
        <p:nvSpPr>
          <p:cNvPr id="6" name="ZoneTexte 5">
            <a:extLst>
              <a:ext uri="{FF2B5EF4-FFF2-40B4-BE49-F238E27FC236}">
                <a16:creationId xmlns:a16="http://schemas.microsoft.com/office/drawing/2014/main" id="{6FD0A184-62D9-0C7D-D35D-381253CB45F3}"/>
              </a:ext>
            </a:extLst>
          </p:cNvPr>
          <p:cNvSpPr txBox="1"/>
          <p:nvPr/>
        </p:nvSpPr>
        <p:spPr>
          <a:xfrm>
            <a:off x="6276136" y="5977988"/>
            <a:ext cx="6248400" cy="369332"/>
          </a:xfrm>
          <a:prstGeom prst="rect">
            <a:avLst/>
          </a:prstGeom>
          <a:noFill/>
        </p:spPr>
        <p:txBody>
          <a:bodyPr wrap="square" rtlCol="0">
            <a:spAutoFit/>
          </a:bodyPr>
          <a:lstStyle/>
          <a:p>
            <a:r>
              <a:rPr lang="fr-MA" dirty="0"/>
              <a:t>[3]</a:t>
            </a:r>
          </a:p>
        </p:txBody>
      </p:sp>
      <p:sp>
        <p:nvSpPr>
          <p:cNvPr id="4" name="Espace réservé du numéro de diapositive 3">
            <a:extLst>
              <a:ext uri="{FF2B5EF4-FFF2-40B4-BE49-F238E27FC236}">
                <a16:creationId xmlns:a16="http://schemas.microsoft.com/office/drawing/2014/main" id="{95FB6D15-3BA9-801C-81B2-D2991673EB8F}"/>
              </a:ext>
            </a:extLst>
          </p:cNvPr>
          <p:cNvSpPr>
            <a:spLocks noGrp="1"/>
          </p:cNvSpPr>
          <p:nvPr>
            <p:ph type="sldNum" sz="quarter" idx="12"/>
          </p:nvPr>
        </p:nvSpPr>
        <p:spPr/>
        <p:txBody>
          <a:bodyPr/>
          <a:lstStyle/>
          <a:p>
            <a:pPr rtl="0"/>
            <a:fld id="{D57F1E4F-1CFF-5643-939E-217C01CDF565}" type="slidenum">
              <a:rPr lang="fr-FR" noProof="0" smtClean="0"/>
              <a:pPr rtl="0"/>
              <a:t>6</a:t>
            </a:fld>
            <a:endParaRPr lang="fr-FR" noProof="0"/>
          </a:p>
        </p:txBody>
      </p:sp>
    </p:spTree>
    <p:extLst>
      <p:ext uri="{BB962C8B-B14F-4D97-AF65-F5344CB8AC3E}">
        <p14:creationId xmlns:p14="http://schemas.microsoft.com/office/powerpoint/2010/main" val="31444031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85608-3FD9-FBF2-1F25-12AA5E31BFBB}"/>
            </a:ext>
          </a:extLst>
        </p:cNvPr>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9B7A3D7-ADF0-5C49-AD92-1A622467B950}"/>
              </a:ext>
            </a:extLst>
          </p:cNvPr>
          <p:cNvSpPr>
            <a:spLocks noGrp="1"/>
          </p:cNvSpPr>
          <p:nvPr>
            <p:ph idx="1"/>
          </p:nvPr>
        </p:nvSpPr>
        <p:spPr>
          <a:xfrm>
            <a:off x="4372053" y="2641100"/>
            <a:ext cx="3447893" cy="1780673"/>
          </a:xfrm>
        </p:spPr>
        <p:txBody>
          <a:bodyPr>
            <a:normAutofit/>
          </a:bodyPr>
          <a:lstStyle/>
          <a:p>
            <a:pPr marL="0" indent="0" algn="ctr">
              <a:buNone/>
            </a:pPr>
            <a:r>
              <a:rPr lang="en-US" sz="3600" b="1" dirty="0"/>
              <a:t>Thanks for your attention!</a:t>
            </a:r>
            <a:endParaRPr lang="en-US" sz="1100" dirty="0"/>
          </a:p>
        </p:txBody>
      </p:sp>
      <p:sp>
        <p:nvSpPr>
          <p:cNvPr id="2" name="Espace réservé du numéro de diapositive 1">
            <a:extLst>
              <a:ext uri="{FF2B5EF4-FFF2-40B4-BE49-F238E27FC236}">
                <a16:creationId xmlns:a16="http://schemas.microsoft.com/office/drawing/2014/main" id="{769E74AC-E33F-CEC3-AEC9-0499F40D9ACE}"/>
              </a:ext>
            </a:extLst>
          </p:cNvPr>
          <p:cNvSpPr>
            <a:spLocks noGrp="1"/>
          </p:cNvSpPr>
          <p:nvPr>
            <p:ph type="sldNum" sz="quarter" idx="12"/>
          </p:nvPr>
        </p:nvSpPr>
        <p:spPr/>
        <p:txBody>
          <a:bodyPr/>
          <a:lstStyle/>
          <a:p>
            <a:pPr rtl="0"/>
            <a:fld id="{D57F1E4F-1CFF-5643-939E-217C01CDF565}" type="slidenum">
              <a:rPr lang="fr-FR" noProof="0" smtClean="0"/>
              <a:pPr rtl="0"/>
              <a:t>60</a:t>
            </a:fld>
            <a:endParaRPr lang="fr-FR" noProof="0"/>
          </a:p>
        </p:txBody>
      </p:sp>
    </p:spTree>
    <p:extLst>
      <p:ext uri="{BB962C8B-B14F-4D97-AF65-F5344CB8AC3E}">
        <p14:creationId xmlns:p14="http://schemas.microsoft.com/office/powerpoint/2010/main" val="1551385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884387-B947-89DB-F2CD-175941FFD5AA}"/>
              </a:ext>
            </a:extLst>
          </p:cNvPr>
          <p:cNvSpPr>
            <a:spLocks noGrp="1"/>
          </p:cNvSpPr>
          <p:nvPr>
            <p:ph type="title"/>
          </p:nvPr>
        </p:nvSpPr>
        <p:spPr/>
        <p:txBody>
          <a:bodyPr/>
          <a:lstStyle/>
          <a:p>
            <a:r>
              <a:rPr lang="fr-FR" dirty="0"/>
              <a:t>REFERENCES</a:t>
            </a:r>
          </a:p>
        </p:txBody>
      </p:sp>
      <p:sp>
        <p:nvSpPr>
          <p:cNvPr id="3" name="Espace réservé du contenu 2">
            <a:extLst>
              <a:ext uri="{FF2B5EF4-FFF2-40B4-BE49-F238E27FC236}">
                <a16:creationId xmlns:a16="http://schemas.microsoft.com/office/drawing/2014/main" id="{57B7D9CD-F1BB-2E9F-A15D-B2B36CC41FAE}"/>
              </a:ext>
            </a:extLst>
          </p:cNvPr>
          <p:cNvSpPr>
            <a:spLocks noGrp="1"/>
          </p:cNvSpPr>
          <p:nvPr>
            <p:ph idx="1"/>
          </p:nvPr>
        </p:nvSpPr>
        <p:spPr>
          <a:xfrm>
            <a:off x="440575" y="2310938"/>
            <a:ext cx="11496501" cy="4322618"/>
          </a:xfrm>
        </p:spPr>
        <p:txBody>
          <a:bodyPr>
            <a:normAutofit lnSpcReduction="10000"/>
          </a:bodyPr>
          <a:lstStyle/>
          <a:p>
            <a:pPr marL="0" indent="0">
              <a:buNone/>
            </a:pPr>
            <a:r>
              <a:rPr lang="fr-FR" sz="1050" dirty="0"/>
              <a:t>[</a:t>
            </a:r>
            <a:r>
              <a:rPr lang="fr-FR" sz="1050" dirty="0">
                <a:solidFill>
                  <a:schemeClr val="bg2">
                    <a:lumMod val="10000"/>
                  </a:schemeClr>
                </a:solidFill>
              </a:rPr>
              <a:t>1] course IOT M2 SETI, </a:t>
            </a:r>
            <a:r>
              <a:rPr lang="fr-FR" sz="1050" dirty="0" err="1">
                <a:solidFill>
                  <a:schemeClr val="bg2">
                    <a:lumMod val="10000"/>
                  </a:schemeClr>
                </a:solidFill>
              </a:rPr>
              <a:t>University</a:t>
            </a:r>
            <a:r>
              <a:rPr lang="fr-FR" sz="1050" dirty="0">
                <a:solidFill>
                  <a:schemeClr val="bg2">
                    <a:lumMod val="10000"/>
                  </a:schemeClr>
                </a:solidFill>
              </a:rPr>
              <a:t> Paris Saclay</a:t>
            </a:r>
          </a:p>
          <a:p>
            <a:pPr marL="0" indent="0">
              <a:buNone/>
            </a:pPr>
            <a:r>
              <a:rPr lang="fr-FR" sz="1050" dirty="0">
                <a:solidFill>
                  <a:schemeClr val="bg2">
                    <a:lumMod val="10000"/>
                  </a:schemeClr>
                </a:solidFill>
              </a:rPr>
              <a:t>[2]</a:t>
            </a:r>
            <a:r>
              <a:rPr lang="fr-MA" sz="1050" dirty="0">
                <a:solidFill>
                  <a:schemeClr val="bg2">
                    <a:lumMod val="10000"/>
                  </a:schemeClr>
                </a:solidFill>
              </a:rPr>
              <a:t>https://www.reddit.com/r/coolguides/comments/192cuy3/a_cool_guide_to_the_evolution_of_wifi_including</a:t>
            </a:r>
          </a:p>
          <a:p>
            <a:pPr marL="0" indent="0">
              <a:buNone/>
            </a:pPr>
            <a:r>
              <a:rPr lang="fr-MA" sz="1050" dirty="0">
                <a:solidFill>
                  <a:schemeClr val="bg2">
                    <a:lumMod val="10000"/>
                  </a:schemeClr>
                </a:solidFill>
              </a:rPr>
              <a:t>[3] </a:t>
            </a:r>
            <a:r>
              <a:rPr lang="fr-MA" sz="1050" dirty="0">
                <a:solidFill>
                  <a:schemeClr val="bg2">
                    <a:lumMod val="10000"/>
                  </a:schemeClr>
                </a:solidFill>
                <a:hlinkClick r:id="rId2">
                  <a:extLst>
                    <a:ext uri="{A12FA001-AC4F-418D-AE19-62706E023703}">
                      <ahyp:hlinkClr xmlns:ahyp="http://schemas.microsoft.com/office/drawing/2018/hyperlinkcolor" val="tx"/>
                    </a:ext>
                  </a:extLst>
                </a:hlinkClick>
              </a:rPr>
              <a:t>https://cisco.goffinet.org/ccna/wlan/protocoles-securite-sans-fil-wpa-wpa2-wpa3</a:t>
            </a:r>
            <a:endParaRPr lang="fr-MA" sz="1050" dirty="0">
              <a:solidFill>
                <a:schemeClr val="bg2">
                  <a:lumMod val="10000"/>
                </a:schemeClr>
              </a:solidFill>
            </a:endParaRPr>
          </a:p>
          <a:p>
            <a:pPr marL="0" indent="0">
              <a:buNone/>
            </a:pPr>
            <a:r>
              <a:rPr lang="fr-MA" sz="1050" dirty="0">
                <a:solidFill>
                  <a:schemeClr val="bg2">
                    <a:lumMod val="10000"/>
                  </a:schemeClr>
                </a:solidFill>
                <a:effectLst/>
                <a:hlinkClick r:id="rId3">
                  <a:extLst>
                    <a:ext uri="{A12FA001-AC4F-418D-AE19-62706E023703}">
                      <ahyp:hlinkClr xmlns:ahyp="http://schemas.microsoft.com/office/drawing/2018/hyperlinkcolor" val="tx"/>
                    </a:ext>
                  </a:extLst>
                </a:hlinkClick>
              </a:rPr>
              <a:t>[4] https://community.iqoo.com/in/thread/27398</a:t>
            </a:r>
            <a:endParaRPr lang="fr-MA" sz="1050" dirty="0">
              <a:solidFill>
                <a:schemeClr val="bg2">
                  <a:lumMod val="10000"/>
                </a:schemeClr>
              </a:solidFill>
              <a:effectLst/>
            </a:endParaRPr>
          </a:p>
          <a:p>
            <a:pPr marL="0" indent="0">
              <a:buNone/>
            </a:pPr>
            <a:r>
              <a:rPr lang="fr-MA" sz="1050" dirty="0">
                <a:solidFill>
                  <a:schemeClr val="bg2">
                    <a:lumMod val="10000"/>
                  </a:schemeClr>
                </a:solidFill>
              </a:rPr>
              <a:t>[5] </a:t>
            </a:r>
            <a:r>
              <a:rPr lang="fr-MA" sz="1050" dirty="0">
                <a:effectLst/>
                <a:hlinkClick r:id="rId4"/>
              </a:rPr>
              <a:t>https://reussirsonccna.fr/evolution-de-la-securite-wifi</a:t>
            </a:r>
            <a:endParaRPr lang="fr-MA" sz="1050" dirty="0">
              <a:effectLst/>
            </a:endParaRPr>
          </a:p>
          <a:p>
            <a:pPr marL="0" indent="0">
              <a:buNone/>
            </a:pPr>
            <a:r>
              <a:rPr lang="fr-MA" sz="1050" dirty="0"/>
              <a:t>[6] </a:t>
            </a:r>
            <a:r>
              <a:rPr lang="fr-MA" sz="1050" dirty="0">
                <a:hlinkClick r:id="rId5"/>
              </a:rPr>
              <a:t>https://www.lemagit.fr/definition/WPA-Wi-Fi-Protected-Access</a:t>
            </a:r>
            <a:endParaRPr lang="fr-MA" sz="1050" dirty="0"/>
          </a:p>
          <a:p>
            <a:pPr marL="0" indent="0">
              <a:buNone/>
            </a:pPr>
            <a:r>
              <a:rPr lang="fr-MA" sz="1050" dirty="0">
                <a:effectLst/>
              </a:rPr>
              <a:t>[7] </a:t>
            </a:r>
            <a:r>
              <a:rPr lang="fr-MA" sz="1050" dirty="0">
                <a:effectLst/>
                <a:hlinkClick r:id="rId6"/>
              </a:rPr>
              <a:t>https://ascentoptics.com/blog/fr/wep-wpa-wpa2-wpa3-classifying-and-comparing-wireless-protocols/#</a:t>
            </a:r>
            <a:endParaRPr lang="fr-MA" sz="1050" dirty="0">
              <a:effectLst/>
            </a:endParaRPr>
          </a:p>
          <a:p>
            <a:pPr marL="0" indent="0">
              <a:buNone/>
            </a:pPr>
            <a:r>
              <a:rPr lang="fr-MA" sz="1050" dirty="0"/>
              <a:t>[8] </a:t>
            </a:r>
            <a:r>
              <a:rPr lang="fr-MA" sz="1050" dirty="0">
                <a:hlinkClick r:id="rId7"/>
              </a:rPr>
              <a:t>https://www.esecurityplanet.com/</a:t>
            </a:r>
            <a:endParaRPr lang="fr-MA" sz="1050" dirty="0"/>
          </a:p>
          <a:p>
            <a:pPr marL="0" indent="0">
              <a:buNone/>
            </a:pPr>
            <a:r>
              <a:rPr lang="en-US" sz="1050" dirty="0">
                <a:solidFill>
                  <a:schemeClr val="tx1">
                    <a:lumMod val="95000"/>
                    <a:lumOff val="5000"/>
                  </a:schemeClr>
                </a:solidFill>
                <a:hlinkClick r:id="rId2">
                  <a:extLst>
                    <a:ext uri="{A12FA001-AC4F-418D-AE19-62706E023703}">
                      <ahyp:hlinkClr xmlns:ahyp="http://schemas.microsoft.com/office/drawing/2018/hyperlinkcolor" val="tx"/>
                    </a:ext>
                  </a:extLst>
                </a:hlinkClick>
              </a:rPr>
              <a:t>[9] https://cisco.goffinet.org/ccna/wlan/protocoles-securite-sans-fil-wpa-wpa2-wpa3</a:t>
            </a:r>
            <a:r>
              <a:rPr lang="en-US" sz="1050" dirty="0">
                <a:solidFill>
                  <a:schemeClr val="tx1">
                    <a:lumMod val="95000"/>
                    <a:lumOff val="5000"/>
                  </a:schemeClr>
                </a:solidFill>
              </a:rPr>
              <a:t> </a:t>
            </a:r>
          </a:p>
          <a:p>
            <a:pPr marL="0" indent="0">
              <a:buNone/>
            </a:pPr>
            <a:r>
              <a:rPr lang="en-US" sz="1050" dirty="0"/>
              <a:t>[10] M. A. Abo-Soliman and M. A. Azer, "A study in WPA2 enterprise recent attacks," 2017 13th International Computer Engineering Conference (ICENCO), Cairo, Egypt, 2017, pp. 323-330, </a:t>
            </a:r>
            <a:r>
              <a:rPr lang="en-US" sz="1050" dirty="0" err="1"/>
              <a:t>doi</a:t>
            </a:r>
            <a:r>
              <a:rPr lang="en-US" sz="1050" dirty="0"/>
              <a:t>: 10.1109/ICENCO.2017.8289808. keywords: {</a:t>
            </a:r>
            <a:r>
              <a:rPr lang="en-US" sz="1050" dirty="0" err="1"/>
              <a:t>Authentication;confidentiality;EAP;Network</a:t>
            </a:r>
            <a:r>
              <a:rPr lang="en-US" sz="1050" dirty="0"/>
              <a:t> Access </a:t>
            </a:r>
            <a:r>
              <a:rPr lang="en-US" sz="1050" dirty="0" err="1"/>
              <a:t>Control;wireless</a:t>
            </a:r>
            <a:r>
              <a:rPr lang="en-US" sz="1050" dirty="0"/>
              <a:t> Security;Wi-Fi;WPA2},</a:t>
            </a:r>
          </a:p>
          <a:p>
            <a:pPr marL="0" indent="0">
              <a:buNone/>
            </a:pPr>
            <a:r>
              <a:rPr lang="en-US" sz="1050" dirty="0"/>
              <a:t>[11] Mostafa, Ahmed. "What WPA3 Brings to Wi-Fi: Focus on SAE and OWE." </a:t>
            </a:r>
            <a:r>
              <a:rPr lang="en-US" sz="1050" i="1" dirty="0"/>
              <a:t>CWNP</a:t>
            </a:r>
            <a:r>
              <a:rPr lang="en-US" sz="1050" dirty="0"/>
              <a:t>, 2022, </a:t>
            </a:r>
            <a:r>
              <a:rPr lang="en-US" sz="1050" dirty="0">
                <a:hlinkClick r:id="rId8"/>
              </a:rPr>
              <a:t>https://www.cwnp.com/uploads/what-wpa3-brings-to-wi-fi-focus-on-sae-and-owe-ahmed-mostafa-cwne-candidate-article-2022.pdf</a:t>
            </a:r>
            <a:r>
              <a:rPr lang="en-US" sz="1050" dirty="0"/>
              <a:t>.</a:t>
            </a:r>
          </a:p>
          <a:p>
            <a:pPr marL="0" indent="0">
              <a:buNone/>
            </a:pPr>
            <a:r>
              <a:rPr lang="en-US" sz="1050" dirty="0"/>
              <a:t>[12] Allied Telesis. (n.d.). </a:t>
            </a:r>
            <a:r>
              <a:rPr lang="en-US" sz="1050" i="1" dirty="0"/>
              <a:t>802.1X White Paper</a:t>
            </a:r>
            <a:r>
              <a:rPr lang="en-US" sz="1050" dirty="0"/>
              <a:t>. Retrieved from </a:t>
            </a:r>
            <a:r>
              <a:rPr lang="en-US" sz="1050" dirty="0">
                <a:hlinkClick r:id="rId9"/>
              </a:rPr>
              <a:t>https://www.alliedtelesis.com/sites/default/files/documents/white-papers/8021x_wp.pdf</a:t>
            </a:r>
            <a:endParaRPr lang="en-US" sz="1050" dirty="0"/>
          </a:p>
          <a:p>
            <a:pPr marL="0" indent="0">
              <a:buNone/>
            </a:pPr>
            <a:r>
              <a:rPr lang="en-US" sz="1050" dirty="0"/>
              <a:t>[13] Huawei. (n.d.). </a:t>
            </a:r>
            <a:r>
              <a:rPr lang="en-US" sz="1050" i="1" dirty="0"/>
              <a:t>Understanding WLAN Security Policies</a:t>
            </a:r>
            <a:r>
              <a:rPr lang="en-US" sz="1050" dirty="0"/>
              <a:t>. Retrieved from </a:t>
            </a:r>
            <a:r>
              <a:rPr lang="en-US" sz="1050" dirty="0">
                <a:hlinkClick r:id="rId10"/>
              </a:rPr>
              <a:t>https://support.huawei.com/enterprise/en/doc/EDOC1100096325/b27702df/understanding-wlan-security-policies</a:t>
            </a:r>
            <a:endParaRPr lang="en-US" sz="1050" dirty="0"/>
          </a:p>
          <a:p>
            <a:pPr marL="0" indent="0">
              <a:buNone/>
            </a:pPr>
            <a:r>
              <a:rPr lang="en-US" sz="1050" dirty="0"/>
              <a:t>[14] Hwang, Y. </a:t>
            </a:r>
            <a:r>
              <a:rPr lang="en-US" sz="1050" i="1" dirty="0"/>
              <a:t>Fall 2006 GPN 6 Final Report</a:t>
            </a:r>
            <a:r>
              <a:rPr lang="en-US" sz="1050" dirty="0"/>
              <a:t>. George Mason University, 2006, </a:t>
            </a:r>
            <a:r>
              <a:rPr lang="en-US" sz="1050" dirty="0">
                <a:hlinkClick r:id="rId11"/>
              </a:rPr>
              <a:t>https://cs.gmu.edu/~yhwang1/INFS612/Sample_Projects/Fall_06_GPN_6_Final_Report.pdf</a:t>
            </a:r>
            <a:r>
              <a:rPr lang="en-US" sz="1050" dirty="0"/>
              <a:t>.</a:t>
            </a:r>
            <a:endParaRPr lang="en-FR" sz="1050" dirty="0"/>
          </a:p>
          <a:p>
            <a:pPr marL="0" indent="0">
              <a:buNone/>
            </a:pPr>
            <a:endParaRPr lang="en-US" sz="1050" dirty="0"/>
          </a:p>
          <a:p>
            <a:pPr marL="0" indent="0">
              <a:buNone/>
            </a:pPr>
            <a:endParaRPr lang="en-FR" sz="1050" dirty="0"/>
          </a:p>
          <a:p>
            <a:pPr marL="0" indent="0">
              <a:buNone/>
            </a:pPr>
            <a:endParaRPr lang="en-US" sz="1050" dirty="0"/>
          </a:p>
          <a:p>
            <a:pPr marL="0" indent="0">
              <a:buNone/>
            </a:pPr>
            <a:endParaRPr lang="en-US" sz="1050" dirty="0"/>
          </a:p>
          <a:p>
            <a:pPr marL="0" indent="0">
              <a:buNone/>
            </a:pPr>
            <a:endParaRPr lang="en-FR" sz="1050" dirty="0"/>
          </a:p>
          <a:p>
            <a:pPr marL="0" indent="0">
              <a:buNone/>
            </a:pPr>
            <a:endParaRPr lang="en-FR" sz="1800" dirty="0">
              <a:solidFill>
                <a:schemeClr val="tx1">
                  <a:lumMod val="95000"/>
                  <a:lumOff val="5000"/>
                </a:schemeClr>
              </a:solidFill>
            </a:endParaRPr>
          </a:p>
          <a:p>
            <a:pPr marL="0" indent="0">
              <a:buNone/>
            </a:pPr>
            <a:endParaRPr lang="fr-MA" dirty="0"/>
          </a:p>
          <a:p>
            <a:pPr marL="0" indent="0">
              <a:buNone/>
            </a:pPr>
            <a:endParaRPr lang="fr-MA" dirty="0"/>
          </a:p>
          <a:p>
            <a:pPr marL="0" indent="0">
              <a:buNone/>
            </a:pPr>
            <a:endParaRPr lang="fr-MA" dirty="0"/>
          </a:p>
          <a:p>
            <a:pPr marL="0" indent="0">
              <a:buNone/>
            </a:pPr>
            <a:endParaRPr lang="fr-MA" dirty="0">
              <a:effectLst/>
            </a:endParaRPr>
          </a:p>
          <a:p>
            <a:pPr marL="0" indent="0">
              <a:buNone/>
            </a:pPr>
            <a:endParaRPr lang="fr-MA" dirty="0"/>
          </a:p>
          <a:p>
            <a:pPr marL="0" indent="0">
              <a:buNone/>
            </a:pPr>
            <a:endParaRPr lang="fr-MA" dirty="0">
              <a:solidFill>
                <a:schemeClr val="bg2">
                  <a:lumMod val="10000"/>
                </a:schemeClr>
              </a:solidFill>
            </a:endParaRPr>
          </a:p>
          <a:p>
            <a:pPr marL="0" indent="0">
              <a:buNone/>
            </a:pPr>
            <a:endParaRPr lang="fr-MA" dirty="0"/>
          </a:p>
          <a:p>
            <a:pPr marL="0" indent="0">
              <a:buNone/>
            </a:pPr>
            <a:endParaRPr lang="fr-MA" dirty="0"/>
          </a:p>
          <a:p>
            <a:pPr marL="0" indent="0">
              <a:buNone/>
            </a:pPr>
            <a:endParaRPr lang="fr-FR" dirty="0"/>
          </a:p>
          <a:p>
            <a:pPr marL="0" indent="0">
              <a:buNone/>
            </a:pPr>
            <a:endParaRPr lang="fr-FR" dirty="0"/>
          </a:p>
        </p:txBody>
      </p:sp>
      <p:sp>
        <p:nvSpPr>
          <p:cNvPr id="5" name="Espace réservé du numéro de diapositive 4">
            <a:extLst>
              <a:ext uri="{FF2B5EF4-FFF2-40B4-BE49-F238E27FC236}">
                <a16:creationId xmlns:a16="http://schemas.microsoft.com/office/drawing/2014/main" id="{327361B0-5E18-DDCC-7479-361C1964CD3A}"/>
              </a:ext>
            </a:extLst>
          </p:cNvPr>
          <p:cNvSpPr>
            <a:spLocks noGrp="1"/>
          </p:cNvSpPr>
          <p:nvPr>
            <p:ph type="sldNum" sz="quarter" idx="12"/>
          </p:nvPr>
        </p:nvSpPr>
        <p:spPr/>
        <p:txBody>
          <a:bodyPr/>
          <a:lstStyle/>
          <a:p>
            <a:pPr rtl="0"/>
            <a:fld id="{D57F1E4F-1CFF-5643-939E-217C01CDF565}" type="slidenum">
              <a:rPr lang="fr-FR" noProof="0" smtClean="0"/>
              <a:pPr rtl="0"/>
              <a:t>61</a:t>
            </a:fld>
            <a:endParaRPr lang="fr-FR" noProof="0"/>
          </a:p>
        </p:txBody>
      </p:sp>
    </p:spTree>
    <p:extLst>
      <p:ext uri="{BB962C8B-B14F-4D97-AF65-F5344CB8AC3E}">
        <p14:creationId xmlns:p14="http://schemas.microsoft.com/office/powerpoint/2010/main" val="16747053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F99A48-3C26-AC7E-BA0E-C7943CCC554F}"/>
              </a:ext>
            </a:extLst>
          </p:cNvPr>
          <p:cNvSpPr>
            <a:spLocks noGrp="1"/>
          </p:cNvSpPr>
          <p:nvPr>
            <p:ph type="title"/>
          </p:nvPr>
        </p:nvSpPr>
        <p:spPr/>
        <p:txBody>
          <a:bodyPr/>
          <a:lstStyle/>
          <a:p>
            <a:r>
              <a:rPr lang="fr-FR" dirty="0"/>
              <a:t>REFERENCES</a:t>
            </a:r>
          </a:p>
        </p:txBody>
      </p:sp>
      <p:sp>
        <p:nvSpPr>
          <p:cNvPr id="3" name="Espace réservé du contenu 2">
            <a:extLst>
              <a:ext uri="{FF2B5EF4-FFF2-40B4-BE49-F238E27FC236}">
                <a16:creationId xmlns:a16="http://schemas.microsoft.com/office/drawing/2014/main" id="{47515CF0-339F-95CB-1447-E9D63A0DC8E9}"/>
              </a:ext>
            </a:extLst>
          </p:cNvPr>
          <p:cNvSpPr>
            <a:spLocks noGrp="1"/>
          </p:cNvSpPr>
          <p:nvPr>
            <p:ph idx="1"/>
          </p:nvPr>
        </p:nvSpPr>
        <p:spPr>
          <a:xfrm>
            <a:off x="349135" y="2286000"/>
            <a:ext cx="10981111" cy="4571999"/>
          </a:xfrm>
        </p:spPr>
        <p:txBody>
          <a:bodyPr>
            <a:normAutofit fontScale="92500"/>
          </a:bodyPr>
          <a:lstStyle/>
          <a:p>
            <a:pPr marL="0" indent="0">
              <a:buNone/>
            </a:pPr>
            <a:r>
              <a:rPr lang="en-US" sz="1200" dirty="0"/>
              <a:t>[15] George Mason University. </a:t>
            </a:r>
            <a:r>
              <a:rPr lang="en-US" sz="1200" i="1" dirty="0"/>
              <a:t>Fall 2006 GPN 6 Final Report</a:t>
            </a:r>
            <a:r>
              <a:rPr lang="en-US" sz="1200" dirty="0"/>
              <a:t>. 2006, </a:t>
            </a:r>
            <a:r>
              <a:rPr lang="en-US" sz="1200" dirty="0">
                <a:hlinkClick r:id="rId2"/>
              </a:rPr>
              <a:t>https://cs.gmu.edu/~yhwang1/INFS612/Sample_Projects/Fall_06_GPN_6_Final_Report.pdf</a:t>
            </a:r>
            <a:r>
              <a:rPr lang="en-US" sz="1200" dirty="0"/>
              <a:t>.</a:t>
            </a:r>
          </a:p>
          <a:p>
            <a:pPr marL="0" indent="0">
              <a:buNone/>
            </a:pPr>
            <a:r>
              <a:rPr lang="fr-FR" sz="1200" dirty="0">
                <a:cs typeface="Times New Roman" panose="02020603050405020304" pitchFamily="18" charset="0"/>
              </a:rPr>
              <a:t>[16]</a:t>
            </a:r>
            <a:r>
              <a:rPr lang="fr-FR" sz="1200" dirty="0"/>
              <a:t> GL Communications Inc. </a:t>
            </a:r>
            <a:r>
              <a:rPr lang="fr-FR" sz="1200" i="1" dirty="0"/>
              <a:t>GSM Network Protocol Analyzer</a:t>
            </a:r>
            <a:r>
              <a:rPr lang="fr-FR" sz="1200" dirty="0"/>
              <a:t>. </a:t>
            </a:r>
            <a:r>
              <a:rPr lang="fr-FR" sz="1200" dirty="0" err="1"/>
              <a:t>n.d</a:t>
            </a:r>
            <a:r>
              <a:rPr lang="fr-FR" sz="1200" dirty="0"/>
              <a:t>., </a:t>
            </a:r>
            <a:r>
              <a:rPr lang="fr-FR" sz="1200" dirty="0">
                <a:hlinkClick r:id="rId3"/>
              </a:rPr>
              <a:t>https://www.gl.com/gsm-network-protocol-analyzer.html</a:t>
            </a:r>
            <a:r>
              <a:rPr lang="fr-FR" sz="1200" dirty="0"/>
              <a:t>.</a:t>
            </a:r>
          </a:p>
          <a:p>
            <a:pPr marL="0" indent="0">
              <a:buNone/>
            </a:pPr>
            <a:r>
              <a:rPr kumimoji="0" lang="en-US" sz="1200" i="0" u="none" strike="noStrike" kern="1200" cap="none" spc="0" normalizeH="0" baseline="0" noProof="0" dirty="0">
                <a:ln>
                  <a:noFill/>
                </a:ln>
                <a:solidFill>
                  <a:prstClr val="black"/>
                </a:solidFill>
                <a:effectLst/>
                <a:uLnTx/>
                <a:uFillTx/>
                <a:latin typeface="Century Gothic" panose="020B0502020202020204"/>
                <a:ea typeface="+mn-ea"/>
                <a:cs typeface="+mn-cs"/>
              </a:rPr>
              <a:t>[17] </a:t>
            </a:r>
            <a:r>
              <a:rPr kumimoji="0" lang="en-US" sz="1200" b="1" i="0" u="none" strike="noStrike" kern="1200" cap="none" spc="0" normalizeH="0" baseline="0" noProof="0" dirty="0" err="1">
                <a:ln>
                  <a:noFill/>
                </a:ln>
                <a:solidFill>
                  <a:prstClr val="black"/>
                </a:solidFill>
                <a:effectLst/>
                <a:uLnTx/>
                <a:uFillTx/>
                <a:latin typeface="Century Gothic" panose="020B0502020202020204"/>
                <a:ea typeface="+mn-ea"/>
                <a:cs typeface="+mn-cs"/>
              </a:rPr>
              <a:t>Nakarmi</a:t>
            </a:r>
            <a:r>
              <a:rPr kumimoji="0" lang="en-US" sz="1200" b="1" i="0" u="none" strike="noStrike" kern="1200" cap="none" spc="0" normalizeH="0" baseline="0" noProof="0" dirty="0">
                <a:ln>
                  <a:noFill/>
                </a:ln>
                <a:solidFill>
                  <a:prstClr val="black"/>
                </a:solidFill>
                <a:effectLst/>
                <a:uLnTx/>
                <a:uFillTx/>
                <a:latin typeface="Century Gothic" panose="020B0502020202020204"/>
                <a:ea typeface="+mn-ea"/>
                <a:cs typeface="+mn-cs"/>
              </a:rPr>
              <a:t>, P. K.</a:t>
            </a:r>
            <a:r>
              <a:rPr kumimoji="0" lang="en-US" sz="1200" b="0" i="0" u="none" strike="noStrike" kern="1200" cap="none" spc="0" normalizeH="0" baseline="0" noProof="0" dirty="0">
                <a:ln>
                  <a:noFill/>
                </a:ln>
                <a:solidFill>
                  <a:prstClr val="black"/>
                </a:solidFill>
                <a:effectLst/>
                <a:uLnTx/>
                <a:uFillTx/>
                <a:latin typeface="Century Gothic" panose="020B0502020202020204"/>
                <a:ea typeface="+mn-ea"/>
                <a:cs typeface="+mn-cs"/>
              </a:rPr>
              <a:t> (2021). </a:t>
            </a:r>
            <a:r>
              <a:rPr kumimoji="0" lang="en-US" sz="1200" b="0" i="1" u="none" strike="noStrike" kern="1200" cap="none" spc="0" normalizeH="0" baseline="0" noProof="0" dirty="0" err="1">
                <a:ln>
                  <a:noFill/>
                </a:ln>
                <a:solidFill>
                  <a:prstClr val="black"/>
                </a:solidFill>
                <a:effectLst/>
                <a:uLnTx/>
                <a:uFillTx/>
                <a:latin typeface="Century Gothic" panose="020B0502020202020204"/>
                <a:ea typeface="+mn-ea"/>
                <a:cs typeface="+mn-cs"/>
              </a:rPr>
              <a:t>Cheatsheets</a:t>
            </a:r>
            <a:r>
              <a:rPr kumimoji="0" lang="en-US" sz="1200" b="0" i="1" u="none" strike="noStrike" kern="1200" cap="none" spc="0" normalizeH="0" baseline="0" noProof="0" dirty="0">
                <a:ln>
                  <a:noFill/>
                </a:ln>
                <a:solidFill>
                  <a:prstClr val="black"/>
                </a:solidFill>
                <a:effectLst/>
                <a:uLnTx/>
                <a:uFillTx/>
                <a:latin typeface="Century Gothic" panose="020B0502020202020204"/>
                <a:ea typeface="+mn-ea"/>
                <a:cs typeface="+mn-cs"/>
              </a:rPr>
              <a:t> for Authentication and Key Agreements in 2G, 3G, 4G, and 5G</a:t>
            </a:r>
            <a:r>
              <a:rPr kumimoji="0" lang="en-US" sz="1200" b="0" i="0" u="none" strike="noStrike" kern="1200" cap="none" spc="0" normalizeH="0" baseline="0" noProof="0" dirty="0">
                <a:ln>
                  <a:noFill/>
                </a:ln>
                <a:solidFill>
                  <a:prstClr val="black"/>
                </a:solidFill>
                <a:effectLst/>
                <a:uLnTx/>
                <a:uFillTx/>
                <a:latin typeface="Century Gothic" panose="020B0502020202020204"/>
                <a:ea typeface="+mn-ea"/>
                <a:cs typeface="+mn-cs"/>
              </a:rPr>
              <a:t>. </a:t>
            </a:r>
            <a:r>
              <a:rPr kumimoji="0" lang="en-US" sz="1200" b="0" i="0" u="none" strike="noStrike" kern="1200" cap="none" spc="0" normalizeH="0" baseline="0" noProof="0" dirty="0" err="1">
                <a:ln>
                  <a:noFill/>
                </a:ln>
                <a:solidFill>
                  <a:prstClr val="black"/>
                </a:solidFill>
                <a:effectLst/>
                <a:uLnTx/>
                <a:uFillTx/>
                <a:latin typeface="Century Gothic" panose="020B0502020202020204"/>
                <a:ea typeface="+mn-ea"/>
                <a:cs typeface="+mn-cs"/>
              </a:rPr>
              <a:t>arXiv</a:t>
            </a:r>
            <a:r>
              <a:rPr kumimoji="0" lang="en-US" sz="1200" b="0" i="0" u="none" strike="noStrike" kern="1200" cap="none" spc="0" normalizeH="0" baseline="0" noProof="0" dirty="0">
                <a:ln>
                  <a:noFill/>
                </a:ln>
                <a:solidFill>
                  <a:prstClr val="black"/>
                </a:solidFill>
                <a:effectLst/>
                <a:uLnTx/>
                <a:uFillTx/>
                <a:latin typeface="Century Gothic" panose="020B0502020202020204"/>
                <a:ea typeface="+mn-ea"/>
                <a:cs typeface="+mn-cs"/>
              </a:rPr>
              <a:t>. Retrieved from </a:t>
            </a:r>
            <a:r>
              <a:rPr kumimoji="0" lang="en-US" sz="1200" b="0" i="0" u="none" strike="noStrike" kern="1200" cap="none" spc="0" normalizeH="0" baseline="0" noProof="0" dirty="0">
                <a:ln>
                  <a:noFill/>
                </a:ln>
                <a:solidFill>
                  <a:prstClr val="black"/>
                </a:solidFill>
                <a:effectLst/>
                <a:uLnTx/>
                <a:uFillTx/>
                <a:latin typeface="Century Gothic" panose="020B0502020202020204"/>
                <a:ea typeface="+mn-ea"/>
                <a:cs typeface="+mn-cs"/>
                <a:hlinkClick r:id="rId4"/>
              </a:rPr>
              <a:t>https://arxiv.org/abs/2107.07416</a:t>
            </a:r>
            <a:endParaRPr kumimoji="0" lang="en-US" sz="12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0" indent="0">
              <a:buNone/>
            </a:pPr>
            <a:r>
              <a:rPr lang="fr-FR" sz="1200" dirty="0"/>
              <a:t>[18] Xavier Lagrange, « Réseaux mobiles 2G et 3G : Caractéristiques d'une interface radio ». Département RSM, ENST Bretagne, 12/2004.</a:t>
            </a:r>
          </a:p>
          <a:p>
            <a:pPr marL="0" indent="0">
              <a:buNone/>
            </a:pPr>
            <a:r>
              <a:rPr lang="fr-FR" sz="1200" dirty="0"/>
              <a:t>[19]</a:t>
            </a:r>
            <a:r>
              <a:rPr lang="en-US" sz="1200" dirty="0"/>
              <a:t> Lee, A. J. B., Kim, E. H., Lee, K. W., Ko, Y. B., &amp; Lee, H. S. (2014). Securing USIM-based mobile communications from interoperation of SIM-based communications. Proceedings of the 2014 International Conference on Information and Communication Security (ICICS), 7011579. Retrieved from https://www.researchgate.net/publication/265403245_Securing_USIM-based_Mobile_Communications_from_Interoperation_of_SIM-based_Communications </a:t>
            </a:r>
          </a:p>
          <a:p>
            <a:pPr marL="0" indent="0">
              <a:buNone/>
            </a:pPr>
            <a:r>
              <a:rPr lang="en-US" sz="1200" dirty="0"/>
              <a:t>[20] </a:t>
            </a:r>
            <a:r>
              <a:rPr lang="fr-FR" sz="1200" dirty="0" err="1">
                <a:effectLst/>
              </a:rPr>
              <a:t>Cichonski</a:t>
            </a:r>
            <a:r>
              <a:rPr lang="fr-FR" sz="1200" dirty="0">
                <a:effectLst/>
              </a:rPr>
              <a:t>, J., Franklin, J. M., &amp; </a:t>
            </a:r>
            <a:r>
              <a:rPr lang="fr-FR" sz="1200" dirty="0" err="1">
                <a:effectLst/>
              </a:rPr>
              <a:t>Bartock</a:t>
            </a:r>
            <a:r>
              <a:rPr lang="fr-FR" sz="1200" dirty="0">
                <a:effectLst/>
              </a:rPr>
              <a:t>, M. (2017). Guide to LTE Security. NIST </a:t>
            </a:r>
            <a:r>
              <a:rPr lang="fr-FR" sz="1200" dirty="0" err="1">
                <a:effectLst/>
              </a:rPr>
              <a:t>Special</a:t>
            </a:r>
            <a:r>
              <a:rPr lang="fr-FR" sz="1200" dirty="0">
                <a:effectLst/>
              </a:rPr>
              <a:t> Publication 800-187. National Institute of Standards and </a:t>
            </a:r>
            <a:r>
              <a:rPr lang="fr-FR" sz="1200" dirty="0" err="1">
                <a:effectLst/>
              </a:rPr>
              <a:t>Technology</a:t>
            </a:r>
            <a:r>
              <a:rPr lang="fr-FR" sz="1200" dirty="0">
                <a:effectLst/>
              </a:rPr>
              <a:t>.</a:t>
            </a:r>
            <a:r>
              <a:rPr lang="fr-FR" sz="1200" dirty="0"/>
              <a:t> Disponible à l'adresse suivante : https://doi.org/10.6028/NIST.SP.800-187.</a:t>
            </a:r>
          </a:p>
          <a:p>
            <a:pPr marL="0" indent="0">
              <a:buNone/>
            </a:pPr>
            <a:r>
              <a:rPr lang="fr-FR" sz="1200" dirty="0"/>
              <a:t>[21] Sanchez, Xavier, and Hamadou </a:t>
            </a:r>
            <a:r>
              <a:rPr lang="fr-FR" sz="1200" dirty="0" err="1"/>
              <a:t>Thioune</a:t>
            </a:r>
            <a:r>
              <a:rPr lang="fr-FR" sz="1200" dirty="0"/>
              <a:t>. </a:t>
            </a:r>
            <a:r>
              <a:rPr lang="fr-FR" sz="1200" i="1" dirty="0"/>
              <a:t>UMTS</a:t>
            </a:r>
            <a:r>
              <a:rPr lang="fr-FR" sz="1200" dirty="0"/>
              <a:t>. 2nd </a:t>
            </a:r>
            <a:r>
              <a:rPr lang="fr-FR" sz="1200" dirty="0" err="1"/>
              <a:t>ed</a:t>
            </a:r>
            <a:r>
              <a:rPr lang="fr-FR" sz="1200" dirty="0"/>
              <a:t>., </a:t>
            </a:r>
            <a:r>
              <a:rPr lang="fr-FR" sz="1200" dirty="0" err="1"/>
              <a:t>Hermes</a:t>
            </a:r>
            <a:r>
              <a:rPr lang="fr-FR" sz="1200" dirty="0"/>
              <a:t>, 2004. ISBN: 1-905209-71-1.</a:t>
            </a:r>
          </a:p>
          <a:p>
            <a:pPr marL="0" indent="0">
              <a:buNone/>
            </a:pPr>
            <a:r>
              <a:rPr kumimoji="0" lang="fr-FR" sz="1200" b="0" i="0" u="none" strike="noStrike" kern="1200" cap="none" spc="0" normalizeH="0" baseline="0" noProof="0" dirty="0">
                <a:ln>
                  <a:noFill/>
                </a:ln>
                <a:solidFill>
                  <a:prstClr val="black"/>
                </a:solidFill>
                <a:effectLst/>
                <a:uLnTx/>
                <a:uFillTx/>
                <a:latin typeface="Century Gothic" panose="020B0502020202020204"/>
                <a:ea typeface="+mn-ea"/>
                <a:cs typeface="+mn-cs"/>
              </a:rPr>
              <a:t>[22] </a:t>
            </a:r>
            <a:r>
              <a:rPr lang="en-US" sz="1200" dirty="0"/>
              <a:t>Tech Junction. </a:t>
            </a:r>
            <a:r>
              <a:rPr lang="en-US" sz="1200" i="1" dirty="0"/>
              <a:t>4G LTE Network Security Procedures: Telecom Exam Questions and Answers</a:t>
            </a:r>
            <a:r>
              <a:rPr lang="en-US" sz="1200" dirty="0"/>
              <a:t>. n.d., </a:t>
            </a:r>
            <a:r>
              <a:rPr lang="en-US" sz="1200" dirty="0">
                <a:hlinkClick r:id="rId5"/>
              </a:rPr>
              <a:t>https://techjunction.co/4g-lte-network-security-procedures-telecom-exam-questions-and-answers/</a:t>
            </a:r>
            <a:r>
              <a:rPr lang="en-US" sz="1200" dirty="0"/>
              <a:t>.</a:t>
            </a:r>
          </a:p>
          <a:p>
            <a:pPr marL="0" indent="0">
              <a:buNone/>
            </a:pPr>
            <a:r>
              <a:rPr lang="fr-FR" sz="1200" dirty="0"/>
              <a:t>[23] Jeffrey </a:t>
            </a:r>
            <a:r>
              <a:rPr lang="fr-FR" sz="1200" dirty="0" err="1"/>
              <a:t>Cichonski</a:t>
            </a:r>
            <a:r>
              <a:rPr lang="fr-FR" sz="1200" dirty="0"/>
              <a:t>, Joshua M. Franklin, Michael </a:t>
            </a:r>
            <a:r>
              <a:rPr lang="fr-FR" sz="1200" dirty="0" err="1"/>
              <a:t>Bartock</a:t>
            </a:r>
            <a:r>
              <a:rPr lang="fr-FR" sz="1200" dirty="0"/>
              <a:t> « Guide to LTE Security. » December,2017. </a:t>
            </a:r>
          </a:p>
          <a:p>
            <a:pPr marL="0" indent="0">
              <a:buNone/>
            </a:pPr>
            <a:r>
              <a:rPr lang="fr-FR" sz="1200" dirty="0"/>
              <a:t>[24] Orange </a:t>
            </a:r>
            <a:r>
              <a:rPr lang="fr-FR" sz="1200" dirty="0" err="1"/>
              <a:t>Developer</a:t>
            </a:r>
            <a:r>
              <a:rPr lang="fr-FR" sz="1200" dirty="0"/>
              <a:t>. "</a:t>
            </a:r>
            <a:r>
              <a:rPr lang="fr-FR" sz="1200" i="1" dirty="0"/>
              <a:t>Généralités et architecture de la 4G</a:t>
            </a:r>
            <a:r>
              <a:rPr lang="fr-FR" sz="1200" dirty="0"/>
              <a:t>." </a:t>
            </a:r>
            <a:r>
              <a:rPr lang="fr-FR" sz="1200" dirty="0" err="1"/>
              <a:t>n.d</a:t>
            </a:r>
            <a:r>
              <a:rPr lang="fr-FR" sz="1200" dirty="0"/>
              <a:t>., </a:t>
            </a:r>
            <a:r>
              <a:rPr lang="fr-FR" sz="1200" dirty="0">
                <a:hlinkClick r:id="rId6"/>
              </a:rPr>
              <a:t>https://developer.orange.com/od-uploads/Generalites-et-architecture-de-la-4G.pdf</a:t>
            </a:r>
            <a:r>
              <a:rPr lang="fr-FR" sz="1200" dirty="0"/>
              <a:t>.</a:t>
            </a:r>
          </a:p>
          <a:p>
            <a:pPr marL="0" indent="0">
              <a:buNone/>
            </a:pPr>
            <a:r>
              <a:rPr lang="fr-FR" sz="1200" dirty="0"/>
              <a:t>[25] Bouguen, Yannick, Éric Hardouin, and François-Xavier Wolff. </a:t>
            </a:r>
            <a:r>
              <a:rPr lang="fr-FR" sz="1200" i="1" dirty="0"/>
              <a:t>LT, E et les réseaux 4G</a:t>
            </a:r>
            <a:r>
              <a:rPr lang="fr-FR" sz="1200" dirty="0"/>
              <a:t>. Eyrolles, 2012. ISBN: 978-2-212-12990-8.</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entury Gothic" panose="020B0502020202020204"/>
                <a:ea typeface="+mn-ea"/>
                <a:cs typeface="+mn-cs"/>
              </a:rPr>
              <a:t>[26] </a:t>
            </a:r>
            <a:r>
              <a:rPr kumimoji="0" lang="en-US" sz="1200" b="0" i="0" u="none" strike="noStrike" kern="1200" cap="none" spc="0" normalizeH="0" baseline="0" noProof="0" dirty="0" err="1">
                <a:ln>
                  <a:noFill/>
                </a:ln>
                <a:solidFill>
                  <a:prstClr val="black"/>
                </a:solidFill>
                <a:effectLst/>
                <a:uLnTx/>
                <a:uFillTx/>
                <a:latin typeface="Century Gothic" panose="020B0502020202020204"/>
                <a:ea typeface="+mn-ea"/>
                <a:cs typeface="+mn-cs"/>
              </a:rPr>
              <a:t>CableLabs</a:t>
            </a:r>
            <a:r>
              <a:rPr kumimoji="0" lang="en-US" sz="1200" b="0" i="0" u="none" strike="noStrike" kern="1200" cap="none" spc="0" normalizeH="0" baseline="0" noProof="0" dirty="0">
                <a:ln>
                  <a:noFill/>
                </a:ln>
                <a:solidFill>
                  <a:prstClr val="black"/>
                </a:solidFill>
                <a:effectLst/>
                <a:uLnTx/>
                <a:uFillTx/>
                <a:latin typeface="Century Gothic" panose="020B0502020202020204"/>
                <a:ea typeface="+mn-ea"/>
                <a:cs typeface="+mn-cs"/>
              </a:rPr>
              <a:t>. "</a:t>
            </a:r>
            <a:r>
              <a:rPr kumimoji="0" lang="en-US" sz="1200" b="0" i="1" u="none" strike="noStrike" kern="1200" cap="none" spc="0" normalizeH="0" baseline="0" noProof="0" dirty="0">
                <a:ln>
                  <a:noFill/>
                </a:ln>
                <a:solidFill>
                  <a:prstClr val="black"/>
                </a:solidFill>
                <a:effectLst/>
                <a:uLnTx/>
                <a:uFillTx/>
                <a:latin typeface="Century Gothic" panose="020B0502020202020204"/>
                <a:ea typeface="+mn-ea"/>
                <a:cs typeface="+mn-cs"/>
              </a:rPr>
              <a:t>A Comparative Introduction to 4G and 5G Authentication</a:t>
            </a:r>
            <a:r>
              <a:rPr kumimoji="0" lang="en-US" sz="1200" b="0" i="0" u="none" strike="noStrike" kern="1200" cap="none" spc="0" normalizeH="0" baseline="0" noProof="0" dirty="0">
                <a:ln>
                  <a:noFill/>
                </a:ln>
                <a:solidFill>
                  <a:prstClr val="black"/>
                </a:solidFill>
                <a:effectLst/>
                <a:uLnTx/>
                <a:uFillTx/>
                <a:latin typeface="Century Gothic" panose="020B0502020202020204"/>
                <a:ea typeface="+mn-ea"/>
                <a:cs typeface="+mn-cs"/>
              </a:rPr>
              <a:t>." </a:t>
            </a:r>
            <a:r>
              <a:rPr kumimoji="0" lang="en-US" sz="1200" b="0" i="0" u="none" strike="noStrike" kern="1200" cap="none" spc="0" normalizeH="0" baseline="0" noProof="0" dirty="0" err="1">
                <a:ln>
                  <a:noFill/>
                </a:ln>
                <a:solidFill>
                  <a:prstClr val="black"/>
                </a:solidFill>
                <a:effectLst/>
                <a:uLnTx/>
                <a:uFillTx/>
                <a:latin typeface="Century Gothic" panose="020B0502020202020204"/>
                <a:ea typeface="+mn-ea"/>
                <a:cs typeface="+mn-cs"/>
              </a:rPr>
              <a:t>CableLabs</a:t>
            </a:r>
            <a:r>
              <a:rPr kumimoji="0" lang="en-US" sz="1200" b="0" i="0" u="none" strike="noStrike" kern="1200" cap="none" spc="0" normalizeH="0" baseline="0" noProof="0" dirty="0">
                <a:ln>
                  <a:noFill/>
                </a:ln>
                <a:solidFill>
                  <a:prstClr val="black"/>
                </a:solidFill>
                <a:effectLst/>
                <a:uLnTx/>
                <a:uFillTx/>
                <a:latin typeface="Century Gothic" panose="020B0502020202020204"/>
                <a:ea typeface="+mn-ea"/>
                <a:cs typeface="+mn-cs"/>
              </a:rPr>
              <a:t>, n.d., </a:t>
            </a:r>
            <a:r>
              <a:rPr kumimoji="0" lang="en-US" sz="1200" b="0" i="0" u="none" strike="noStrike" kern="1200" cap="none" spc="0" normalizeH="0" baseline="0" noProof="0" dirty="0">
                <a:ln>
                  <a:noFill/>
                </a:ln>
                <a:solidFill>
                  <a:prstClr val="black"/>
                </a:solidFill>
                <a:effectLst/>
                <a:uLnTx/>
                <a:uFillTx/>
                <a:latin typeface="Century Gothic" panose="020B0502020202020204"/>
                <a:ea typeface="+mn-ea"/>
                <a:cs typeface="+mn-cs"/>
                <a:hlinkClick r:id="rId7"/>
              </a:rPr>
              <a:t>https://www.cablelabs.com/insights/a-comparative-introduction-to-4g-and-5g-authentication</a:t>
            </a:r>
            <a:r>
              <a:rPr kumimoji="0" lang="en-US" sz="1200" b="0" i="0" u="none" strike="noStrike" kern="1200" cap="none" spc="0" normalizeH="0" baseline="0" noProof="0" dirty="0">
                <a:ln>
                  <a:noFill/>
                </a:ln>
                <a:solidFill>
                  <a:prstClr val="black"/>
                </a:solidFill>
                <a:effectLst/>
                <a:uLnTx/>
                <a:uFillTx/>
                <a:latin typeface="Century Gothic" panose="020B0502020202020204"/>
                <a:ea typeface="+mn-ea"/>
                <a:cs typeface="+mn-cs"/>
              </a:rPr>
              <a:t>.</a:t>
            </a:r>
            <a:endParaRPr kumimoji="0" lang="fr-FR" sz="12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indent="0">
              <a:buNone/>
            </a:pPr>
            <a:endParaRPr lang="en-US" sz="1200" dirty="0"/>
          </a:p>
          <a:p>
            <a:pPr marL="0" indent="0">
              <a:buNone/>
            </a:pPr>
            <a:endParaRPr lang="fr-FR" sz="1200" dirty="0"/>
          </a:p>
          <a:p>
            <a:pPr marL="0" indent="0">
              <a:buNone/>
            </a:pPr>
            <a:endParaRPr lang="fr-FR" sz="1200" dirty="0"/>
          </a:p>
          <a:p>
            <a:pPr marL="0" indent="0">
              <a:buNone/>
            </a:pPr>
            <a:endParaRPr kumimoji="0" lang="fr-FR" sz="12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0" indent="0">
              <a:buNone/>
            </a:pPr>
            <a:endParaRPr lang="fr-FR" sz="1200" dirty="0"/>
          </a:p>
          <a:p>
            <a:pPr marL="0" indent="0">
              <a:buNone/>
            </a:pPr>
            <a:endParaRPr lang="fr-FR" sz="1200" dirty="0">
              <a:cs typeface="Times New Roman" panose="02020603050405020304" pitchFamily="18" charset="0"/>
            </a:endParaRPr>
          </a:p>
          <a:p>
            <a:pPr marL="0" indent="0">
              <a:buNone/>
            </a:pPr>
            <a:endParaRPr lang="en-US" sz="1200" dirty="0"/>
          </a:p>
          <a:p>
            <a:pPr marL="0" indent="0">
              <a:buNone/>
            </a:pPr>
            <a:endParaRPr lang="en-FR" sz="1200" dirty="0"/>
          </a:p>
          <a:p>
            <a:endParaRPr lang="fr-FR" dirty="0"/>
          </a:p>
        </p:txBody>
      </p:sp>
      <p:sp>
        <p:nvSpPr>
          <p:cNvPr id="4" name="Espace réservé du numéro de diapositive 3">
            <a:extLst>
              <a:ext uri="{FF2B5EF4-FFF2-40B4-BE49-F238E27FC236}">
                <a16:creationId xmlns:a16="http://schemas.microsoft.com/office/drawing/2014/main" id="{318A9F00-60E2-44AB-FBB1-762AFF7D79CA}"/>
              </a:ext>
            </a:extLst>
          </p:cNvPr>
          <p:cNvSpPr>
            <a:spLocks noGrp="1"/>
          </p:cNvSpPr>
          <p:nvPr>
            <p:ph type="sldNum" sz="quarter" idx="12"/>
          </p:nvPr>
        </p:nvSpPr>
        <p:spPr/>
        <p:txBody>
          <a:bodyPr/>
          <a:lstStyle/>
          <a:p>
            <a:pPr rtl="0"/>
            <a:fld id="{D57F1E4F-1CFF-5643-939E-217C01CDF565}" type="slidenum">
              <a:rPr lang="fr-FR" noProof="0" smtClean="0"/>
              <a:pPr rtl="0"/>
              <a:t>62</a:t>
            </a:fld>
            <a:endParaRPr lang="fr-FR" noProof="0"/>
          </a:p>
        </p:txBody>
      </p:sp>
    </p:spTree>
    <p:extLst>
      <p:ext uri="{BB962C8B-B14F-4D97-AF65-F5344CB8AC3E}">
        <p14:creationId xmlns:p14="http://schemas.microsoft.com/office/powerpoint/2010/main" val="6910618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53F8D-144B-04BF-D80B-66D4CD3FC74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609517F-9A35-B343-DD38-A5133CF33BE1}"/>
              </a:ext>
            </a:extLst>
          </p:cNvPr>
          <p:cNvSpPr>
            <a:spLocks noGrp="1"/>
          </p:cNvSpPr>
          <p:nvPr>
            <p:ph type="title"/>
          </p:nvPr>
        </p:nvSpPr>
        <p:spPr/>
        <p:txBody>
          <a:bodyPr/>
          <a:lstStyle/>
          <a:p>
            <a:r>
              <a:rPr lang="fr-FR" dirty="0"/>
              <a:t>REFERENCES</a:t>
            </a:r>
          </a:p>
        </p:txBody>
      </p:sp>
      <p:sp>
        <p:nvSpPr>
          <p:cNvPr id="3" name="Espace réservé du contenu 2">
            <a:extLst>
              <a:ext uri="{FF2B5EF4-FFF2-40B4-BE49-F238E27FC236}">
                <a16:creationId xmlns:a16="http://schemas.microsoft.com/office/drawing/2014/main" id="{360537B8-943C-1083-8D46-811A53425F89}"/>
              </a:ext>
            </a:extLst>
          </p:cNvPr>
          <p:cNvSpPr>
            <a:spLocks noGrp="1"/>
          </p:cNvSpPr>
          <p:nvPr>
            <p:ph idx="1"/>
          </p:nvPr>
        </p:nvSpPr>
        <p:spPr>
          <a:xfrm>
            <a:off x="349135" y="2286000"/>
            <a:ext cx="10981111" cy="4571999"/>
          </a:xfrm>
        </p:spPr>
        <p:txBody>
          <a:bodyPr>
            <a:normAutofit/>
          </a:bodyPr>
          <a:lstStyle/>
          <a:p>
            <a:pPr marL="0" indent="0">
              <a:buNone/>
            </a:pPr>
            <a:r>
              <a:rPr lang="fr-FR" sz="1200" dirty="0"/>
              <a:t>[27]</a:t>
            </a:r>
            <a:r>
              <a:rPr lang="fr-FR" sz="1200" dirty="0" err="1"/>
              <a:t>Behrad</a:t>
            </a:r>
            <a:r>
              <a:rPr lang="fr-FR" sz="1200" dirty="0"/>
              <a:t>, </a:t>
            </a:r>
            <a:r>
              <a:rPr lang="fr-FR" sz="1200" dirty="0" err="1"/>
              <a:t>Shanay</a:t>
            </a:r>
            <a:r>
              <a:rPr lang="fr-FR" sz="1200" dirty="0"/>
              <a:t>, Bertin, Emmanuel, Crespi, Noel. </a:t>
            </a:r>
            <a:r>
              <a:rPr lang="fr-FR" sz="1200" i="1" dirty="0" err="1"/>
              <a:t>Securing</a:t>
            </a:r>
            <a:r>
              <a:rPr lang="fr-FR" sz="1200" i="1" dirty="0"/>
              <a:t> </a:t>
            </a:r>
            <a:r>
              <a:rPr lang="fr-FR" sz="1200" i="1" dirty="0" err="1"/>
              <a:t>Authentication</a:t>
            </a:r>
            <a:r>
              <a:rPr lang="fr-FR" sz="1200" i="1" dirty="0"/>
              <a:t> for Mobile Networks, a Survey on 4G Issues and 5G </a:t>
            </a:r>
            <a:r>
              <a:rPr lang="fr-FR" sz="1200" i="1" dirty="0" err="1"/>
              <a:t>Answers</a:t>
            </a:r>
            <a:r>
              <a:rPr lang="fr-FR" sz="1200" dirty="0"/>
              <a:t>. 2018 International </a:t>
            </a:r>
            <a:r>
              <a:rPr lang="fr-FR" sz="1200" dirty="0" err="1"/>
              <a:t>Conference</a:t>
            </a:r>
            <a:r>
              <a:rPr lang="fr-FR" sz="1200" dirty="0"/>
              <a:t> on Intelligence in Next </a:t>
            </a:r>
            <a:r>
              <a:rPr lang="fr-FR" sz="1200" dirty="0" err="1"/>
              <a:t>Generation</a:t>
            </a:r>
            <a:r>
              <a:rPr lang="fr-FR" sz="1200" dirty="0"/>
              <a:t> Networks (ICIN), </a:t>
            </a:r>
            <a:r>
              <a:rPr lang="fr-FR" sz="1200" dirty="0" err="1"/>
              <a:t>February</a:t>
            </a:r>
            <a:r>
              <a:rPr lang="fr-FR" sz="1200" dirty="0"/>
              <a:t> 2018. DOI: 10.1109/ICIN.2018.8401619.</a:t>
            </a:r>
          </a:p>
          <a:p>
            <a:pPr marL="0" indent="0">
              <a:buNone/>
            </a:pPr>
            <a:r>
              <a:rPr lang="fr-FR" sz="1200" dirty="0"/>
              <a:t>[28]</a:t>
            </a:r>
            <a:r>
              <a:rPr lang="fr-FR" sz="1200" dirty="0" err="1"/>
              <a:t>Abdel-Malek</a:t>
            </a:r>
            <a:r>
              <a:rPr lang="fr-FR" sz="1200" dirty="0"/>
              <a:t>, M. A., Sayed, M. M., &amp; </a:t>
            </a:r>
            <a:r>
              <a:rPr lang="fr-FR" sz="1200" dirty="0" err="1"/>
              <a:t>Azab</a:t>
            </a:r>
            <a:r>
              <a:rPr lang="fr-FR" sz="1200" dirty="0"/>
              <a:t>, M. (2022). UAV-</a:t>
            </a:r>
            <a:r>
              <a:rPr lang="fr-FR" sz="1200" dirty="0" err="1"/>
              <a:t>Based</a:t>
            </a:r>
            <a:r>
              <a:rPr lang="fr-FR" sz="1200" dirty="0"/>
              <a:t> </a:t>
            </a:r>
            <a:r>
              <a:rPr lang="fr-FR" sz="1200" dirty="0" err="1"/>
              <a:t>Privacy-Preserved</a:t>
            </a:r>
            <a:r>
              <a:rPr lang="fr-FR" sz="1200" dirty="0"/>
              <a:t> </a:t>
            </a:r>
            <a:r>
              <a:rPr lang="fr-FR" sz="1200" dirty="0" err="1"/>
              <a:t>Trustworthy</a:t>
            </a:r>
            <a:r>
              <a:rPr lang="fr-FR" sz="1200" dirty="0"/>
              <a:t> </a:t>
            </a:r>
            <a:r>
              <a:rPr lang="fr-FR" sz="1200" dirty="0" err="1"/>
              <a:t>Seamless</a:t>
            </a:r>
            <a:r>
              <a:rPr lang="fr-FR" sz="1200" dirty="0"/>
              <a:t> Service Agility for </a:t>
            </a:r>
            <a:r>
              <a:rPr lang="fr-FR" sz="1200" dirty="0" err="1"/>
              <a:t>NextG</a:t>
            </a:r>
            <a:r>
              <a:rPr lang="fr-FR" sz="1200" dirty="0"/>
              <a:t> Cellular Networks. </a:t>
            </a:r>
            <a:r>
              <a:rPr lang="fr-FR" sz="1200" i="1" dirty="0" err="1"/>
              <a:t>Sensors</a:t>
            </a:r>
            <a:r>
              <a:rPr lang="fr-FR" sz="1200" i="1" dirty="0"/>
              <a:t>, 22</a:t>
            </a:r>
            <a:r>
              <a:rPr lang="fr-FR" sz="1200" dirty="0"/>
              <a:t>(7), 2756. </a:t>
            </a:r>
            <a:r>
              <a:rPr lang="fr-FR" sz="1200" dirty="0">
                <a:hlinkClick r:id="rId2"/>
              </a:rPr>
              <a:t>https://doi.org/10.3390/s22072756</a:t>
            </a:r>
            <a:r>
              <a:rPr lang="fr-FR" sz="1200" dirty="0"/>
              <a:t>.</a:t>
            </a:r>
          </a:p>
          <a:p>
            <a:pPr marL="0" indent="0">
              <a:buNone/>
            </a:pPr>
            <a:r>
              <a:rPr lang="fr-FR" sz="1200" dirty="0"/>
              <a:t>[29] M. Na </a:t>
            </a:r>
            <a:r>
              <a:rPr lang="fr-FR" sz="1200" i="1" dirty="0"/>
              <a:t>et al</a:t>
            </a:r>
            <a:r>
              <a:rPr lang="fr-FR" sz="1200" dirty="0"/>
              <a:t>., "</a:t>
            </a:r>
            <a:r>
              <a:rPr lang="fr-FR" sz="1200" dirty="0" err="1"/>
              <a:t>Operator's</a:t>
            </a:r>
            <a:r>
              <a:rPr lang="fr-FR" sz="1200" dirty="0"/>
              <a:t> Perspective on 6G: 6G Services, Vision, and Spectrum," in </a:t>
            </a:r>
            <a:r>
              <a:rPr lang="fr-FR" sz="1200" i="1" dirty="0"/>
              <a:t>IEEE Communications Magazine</a:t>
            </a:r>
            <a:r>
              <a:rPr lang="fr-FR" sz="1200" dirty="0"/>
              <a:t>, vol. 62, no. 8, pp. 178-184, August 2024, </a:t>
            </a:r>
            <a:r>
              <a:rPr lang="fr-FR" sz="1200" dirty="0" err="1"/>
              <a:t>doi</a:t>
            </a:r>
            <a:r>
              <a:rPr lang="fr-FR" sz="1200" dirty="0"/>
              <a:t>: 10.1109/MCOM.001.2400060. keywords: {6G mobile </a:t>
            </a:r>
            <a:r>
              <a:rPr lang="fr-FR" sz="1200" dirty="0" err="1"/>
              <a:t>communication;Wireless</a:t>
            </a:r>
            <a:r>
              <a:rPr lang="fr-FR" sz="1200" dirty="0"/>
              <a:t> </a:t>
            </a:r>
            <a:r>
              <a:rPr lang="fr-FR" sz="1200" dirty="0" err="1"/>
              <a:t>communication;Wireless</a:t>
            </a:r>
            <a:r>
              <a:rPr lang="fr-FR" sz="1200" dirty="0"/>
              <a:t> </a:t>
            </a:r>
            <a:r>
              <a:rPr lang="fr-FR" sz="1200" dirty="0" err="1"/>
              <a:t>sensor</a:t>
            </a:r>
            <a:r>
              <a:rPr lang="fr-FR" sz="1200" dirty="0"/>
              <a:t> networks;5G mobile </a:t>
            </a:r>
            <a:r>
              <a:rPr lang="fr-FR" sz="1200" dirty="0" err="1"/>
              <a:t>communication;Extended</a:t>
            </a:r>
            <a:r>
              <a:rPr lang="fr-FR" sz="1200" dirty="0"/>
              <a:t> </a:t>
            </a:r>
            <a:r>
              <a:rPr lang="fr-FR" sz="1200" dirty="0" err="1"/>
              <a:t>reality;Standards</a:t>
            </a:r>
            <a:r>
              <a:rPr lang="fr-FR" sz="1200" dirty="0"/>
              <a:t> </a:t>
            </a:r>
            <a:r>
              <a:rPr lang="fr-FR" sz="1200" dirty="0" err="1"/>
              <a:t>organizations</a:t>
            </a:r>
            <a:r>
              <a:rPr lang="fr-FR" sz="1200" dirty="0"/>
              <a:t>}, </a:t>
            </a:r>
          </a:p>
          <a:p>
            <a:pPr marL="0" indent="0">
              <a:buNone/>
            </a:pPr>
            <a:r>
              <a:rPr lang="en-US" sz="1200" dirty="0"/>
              <a:t>[30] Ericsson. (2020). </a:t>
            </a:r>
            <a:r>
              <a:rPr lang="en-US" sz="1200" i="1" dirty="0"/>
              <a:t>6G Security Drivers and Needs</a:t>
            </a:r>
            <a:r>
              <a:rPr lang="en-US" sz="1200" dirty="0"/>
              <a:t>. Ericsson White Papers. Retrieved from </a:t>
            </a:r>
            <a:r>
              <a:rPr lang="en-US" sz="1200" dirty="0">
                <a:hlinkClick r:id="rId3"/>
              </a:rPr>
              <a:t>https://www.ericsson.com/en/reports-and-papers/white-papers/6g-security-drivers-and-needs</a:t>
            </a:r>
            <a:endParaRPr lang="en-US" sz="1200" dirty="0"/>
          </a:p>
          <a:p>
            <a:pPr marL="0" indent="0">
              <a:buNone/>
            </a:pPr>
            <a:r>
              <a:rPr lang="en-US" sz="1200" dirty="0"/>
              <a:t>[31] </a:t>
            </a:r>
            <a:r>
              <a:rPr lang="fr-FR" sz="1200" dirty="0"/>
              <a:t>Thales Group. </a:t>
            </a:r>
            <a:r>
              <a:rPr lang="fr-FR" sz="1200" i="1" dirty="0"/>
              <a:t>Identification et authentification biométrique</a:t>
            </a:r>
            <a:r>
              <a:rPr lang="fr-FR" sz="1200" dirty="0"/>
              <a:t>. </a:t>
            </a:r>
            <a:r>
              <a:rPr lang="fr-FR" sz="1200" dirty="0" err="1"/>
              <a:t>n.d</a:t>
            </a:r>
            <a:r>
              <a:rPr lang="fr-FR" sz="1200" dirty="0"/>
              <a:t>., </a:t>
            </a:r>
            <a:r>
              <a:rPr lang="fr-FR" sz="1200" dirty="0">
                <a:hlinkClick r:id="rId4"/>
              </a:rPr>
              <a:t>https://www.thalesgroup.com/fr/europe/france/dis/gouvernement/inspiration/biometrie#:~:text=Identification%20et%20authentification%20biom%C3%A9trique&amp;text=L%27identification%20consiste%20%C3%A0%20d%C3%A9terminer,image%20de%20son%20empreinte%20digitale</a:t>
            </a:r>
            <a:r>
              <a:rPr lang="fr-FR" sz="1200" dirty="0"/>
              <a:t>.</a:t>
            </a:r>
          </a:p>
          <a:p>
            <a:pPr marL="0" indent="0">
              <a:buNone/>
            </a:pPr>
            <a:r>
              <a:rPr lang="fr-FR" sz="1200" dirty="0"/>
              <a:t>[32]</a:t>
            </a:r>
            <a:r>
              <a:rPr lang="en-US" sz="1200" dirty="0">
                <a:hlinkClick r:id="rId5"/>
              </a:rPr>
              <a:t>  </a:t>
            </a:r>
            <a:r>
              <a:rPr lang="en-US" sz="1200" dirty="0" err="1">
                <a:hlinkClick r:id="rId5"/>
              </a:rPr>
              <a:t>Aratek</a:t>
            </a:r>
            <a:r>
              <a:rPr lang="en-US" sz="1200" dirty="0">
                <a:hlinkClick r:id="rId5"/>
              </a:rPr>
              <a:t> – Biometric SIM Card Registration</a:t>
            </a:r>
            <a:r>
              <a:rPr lang="en-US" sz="1200" dirty="0"/>
              <a:t> https://www.aratek.co/news/why-use-biometric-sim-card-registration</a:t>
            </a:r>
            <a:endParaRPr lang="en-US" sz="1400" dirty="0"/>
          </a:p>
          <a:p>
            <a:pPr marL="0" indent="0">
              <a:buNone/>
            </a:pPr>
            <a:r>
              <a:rPr lang="en-US" sz="1200" dirty="0"/>
              <a:t>[33] </a:t>
            </a:r>
            <a:r>
              <a:rPr lang="en-US" sz="1200" dirty="0">
                <a:hlinkClick r:id="rId6"/>
              </a:rPr>
              <a:t> Thales – Authentication sans mot de passe,</a:t>
            </a:r>
            <a:r>
              <a:rPr lang="en-US" sz="1200" dirty="0"/>
              <a:t> https://cpl.thalesgroup.com/fr/access-management/authenticators/passwordless-authentication</a:t>
            </a:r>
          </a:p>
          <a:p>
            <a:pPr marL="0" indent="0">
              <a:buNone/>
            </a:pPr>
            <a:r>
              <a:rPr lang="en-US" sz="1200" dirty="0"/>
              <a:t>[34] </a:t>
            </a:r>
            <a:r>
              <a:rPr lang="en-US" sz="1200" dirty="0">
                <a:hlinkClick r:id="rId7"/>
              </a:rPr>
              <a:t>4: Entrust – Authentication sans mot de passe</a:t>
            </a:r>
            <a:r>
              <a:rPr lang="en-US" sz="1200" dirty="0"/>
              <a:t> https://www.entrust.com/fr/resources/learn/how-does-passwordless-authentication-work</a:t>
            </a:r>
          </a:p>
          <a:p>
            <a:pPr marL="0" indent="0">
              <a:buNone/>
            </a:pPr>
            <a:endParaRPr lang="en-US" sz="1200" dirty="0"/>
          </a:p>
          <a:p>
            <a:pPr marL="0" indent="0">
              <a:buNone/>
            </a:pPr>
            <a:endParaRPr lang="en-US" sz="1200" dirty="0"/>
          </a:p>
          <a:p>
            <a:pPr marL="0" indent="0">
              <a:buNone/>
            </a:pPr>
            <a:endParaRPr lang="fr-FR" sz="1200" dirty="0"/>
          </a:p>
          <a:p>
            <a:pPr marL="0" indent="0">
              <a:buNone/>
            </a:pPr>
            <a:endParaRPr lang="fr-FR" sz="1200" dirty="0"/>
          </a:p>
          <a:p>
            <a:pPr marL="0" indent="0">
              <a:buNone/>
            </a:pPr>
            <a:endParaRPr lang="fr-FR" sz="1200" dirty="0"/>
          </a:p>
          <a:p>
            <a:pPr marL="0" indent="0">
              <a:buNone/>
            </a:pPr>
            <a:endParaRPr lang="fr-FR" sz="1200" dirty="0"/>
          </a:p>
          <a:p>
            <a:pPr marL="0" indent="0">
              <a:buNone/>
            </a:pPr>
            <a:endParaRPr lang="en-US" sz="1200" dirty="0"/>
          </a:p>
          <a:p>
            <a:pPr marL="0" indent="0">
              <a:buNone/>
            </a:pPr>
            <a:endParaRPr lang="fr-FR" sz="1200" dirty="0"/>
          </a:p>
          <a:p>
            <a:pPr marL="0" indent="0">
              <a:buNone/>
            </a:pPr>
            <a:endParaRPr lang="fr-FR" sz="1200" dirty="0"/>
          </a:p>
          <a:p>
            <a:pPr marL="0" indent="0">
              <a:buNone/>
            </a:pPr>
            <a:endParaRPr kumimoji="0" lang="fr-FR" sz="12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p>
            <a:pPr marL="0" indent="0">
              <a:buNone/>
            </a:pPr>
            <a:endParaRPr lang="fr-FR" sz="1200" dirty="0"/>
          </a:p>
          <a:p>
            <a:pPr marL="0" indent="0">
              <a:buNone/>
            </a:pPr>
            <a:endParaRPr lang="fr-FR" sz="1200" dirty="0">
              <a:cs typeface="Times New Roman" panose="02020603050405020304" pitchFamily="18" charset="0"/>
            </a:endParaRPr>
          </a:p>
          <a:p>
            <a:pPr marL="0" indent="0">
              <a:buNone/>
            </a:pPr>
            <a:endParaRPr lang="en-US" sz="1200" dirty="0"/>
          </a:p>
          <a:p>
            <a:pPr marL="0" indent="0">
              <a:buNone/>
            </a:pPr>
            <a:endParaRPr lang="en-FR" sz="1200" dirty="0"/>
          </a:p>
          <a:p>
            <a:endParaRPr lang="fr-FR" dirty="0"/>
          </a:p>
        </p:txBody>
      </p:sp>
      <p:sp>
        <p:nvSpPr>
          <p:cNvPr id="4" name="Espace réservé du numéro de diapositive 3">
            <a:extLst>
              <a:ext uri="{FF2B5EF4-FFF2-40B4-BE49-F238E27FC236}">
                <a16:creationId xmlns:a16="http://schemas.microsoft.com/office/drawing/2014/main" id="{8C8F424D-B655-151D-B2DB-A2D9DFFD23D7}"/>
              </a:ext>
            </a:extLst>
          </p:cNvPr>
          <p:cNvSpPr>
            <a:spLocks noGrp="1"/>
          </p:cNvSpPr>
          <p:nvPr>
            <p:ph type="sldNum" sz="quarter" idx="12"/>
          </p:nvPr>
        </p:nvSpPr>
        <p:spPr/>
        <p:txBody>
          <a:bodyPr/>
          <a:lstStyle/>
          <a:p>
            <a:pPr rtl="0"/>
            <a:fld id="{D57F1E4F-1CFF-5643-939E-217C01CDF565}" type="slidenum">
              <a:rPr lang="fr-FR" noProof="0" smtClean="0"/>
              <a:pPr rtl="0"/>
              <a:t>63</a:t>
            </a:fld>
            <a:endParaRPr lang="fr-FR" noProof="0"/>
          </a:p>
        </p:txBody>
      </p:sp>
    </p:spTree>
    <p:extLst>
      <p:ext uri="{BB962C8B-B14F-4D97-AF65-F5344CB8AC3E}">
        <p14:creationId xmlns:p14="http://schemas.microsoft.com/office/powerpoint/2010/main" val="29888961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9D48FB-04EA-9779-5089-FBB2AB13E9F8}"/>
              </a:ext>
            </a:extLst>
          </p:cNvPr>
          <p:cNvSpPr>
            <a:spLocks noGrp="1"/>
          </p:cNvSpPr>
          <p:nvPr>
            <p:ph type="title"/>
          </p:nvPr>
        </p:nvSpPr>
        <p:spPr/>
        <p:txBody>
          <a:bodyPr/>
          <a:lstStyle/>
          <a:p>
            <a:r>
              <a:rPr lang="fr-FR" dirty="0"/>
              <a:t>ANNEXE</a:t>
            </a:r>
          </a:p>
        </p:txBody>
      </p:sp>
      <p:sp>
        <p:nvSpPr>
          <p:cNvPr id="3" name="Espace réservé du contenu 2">
            <a:extLst>
              <a:ext uri="{FF2B5EF4-FFF2-40B4-BE49-F238E27FC236}">
                <a16:creationId xmlns:a16="http://schemas.microsoft.com/office/drawing/2014/main" id="{E59C7192-D225-F689-1061-035A3FD39E49}"/>
              </a:ext>
            </a:extLst>
          </p:cNvPr>
          <p:cNvSpPr>
            <a:spLocks noGrp="1"/>
          </p:cNvSpPr>
          <p:nvPr>
            <p:ph idx="1"/>
          </p:nvPr>
        </p:nvSpPr>
        <p:spPr>
          <a:xfrm>
            <a:off x="202131" y="2153987"/>
            <a:ext cx="12272210" cy="6951512"/>
          </a:xfrm>
        </p:spPr>
        <p:txBody>
          <a:bodyPr>
            <a:noAutofit/>
          </a:bodyPr>
          <a:lstStyle/>
          <a:p>
            <a:r>
              <a:rPr lang="fr-FR" sz="1400" b="1" dirty="0">
                <a:cs typeface="Times New Roman" panose="02020603050405020304" pitchFamily="18" charset="0"/>
              </a:rPr>
              <a:t>Explication détaillée des abréviations :</a:t>
            </a:r>
          </a:p>
          <a:p>
            <a:pPr>
              <a:buFont typeface="Arial" panose="020B0604020202020204" pitchFamily="34" charset="0"/>
              <a:buChar char="•"/>
            </a:pPr>
            <a:r>
              <a:rPr lang="fr-FR" sz="1400" dirty="0">
                <a:cs typeface="Times New Roman" panose="02020603050405020304" pitchFamily="18" charset="0"/>
              </a:rPr>
              <a:t>IMSI : International Mobile </a:t>
            </a:r>
            <a:r>
              <a:rPr lang="fr-FR" sz="1400" dirty="0" err="1">
                <a:cs typeface="Times New Roman" panose="02020603050405020304" pitchFamily="18" charset="0"/>
              </a:rPr>
              <a:t>Subscriber</a:t>
            </a:r>
            <a:r>
              <a:rPr lang="fr-FR" sz="1400" dirty="0">
                <a:cs typeface="Times New Roman" panose="02020603050405020304" pitchFamily="18" charset="0"/>
              </a:rPr>
              <a:t> Identity – Identifiant unique de l'abonné mobile dans le réseau.</a:t>
            </a:r>
          </a:p>
          <a:p>
            <a:pPr>
              <a:buFont typeface="Arial" panose="020B0604020202020204" pitchFamily="34" charset="0"/>
              <a:buChar char="•"/>
            </a:pPr>
            <a:r>
              <a:rPr lang="fr-FR" sz="1400" dirty="0">
                <a:cs typeface="Times New Roman" panose="02020603050405020304" pitchFamily="18" charset="0"/>
              </a:rPr>
              <a:t>RAND : Valeur aléatoire utilisée pour sécuriser le processus d'authentification.</a:t>
            </a:r>
          </a:p>
          <a:p>
            <a:pPr>
              <a:buFont typeface="Arial" panose="020B0604020202020204" pitchFamily="34" charset="0"/>
              <a:buChar char="•"/>
            </a:pPr>
            <a:r>
              <a:rPr lang="fr-FR" sz="1400" dirty="0">
                <a:cs typeface="Times New Roman" panose="02020603050405020304" pitchFamily="18" charset="0"/>
              </a:rPr>
              <a:t>AUTN : </a:t>
            </a:r>
            <a:r>
              <a:rPr lang="fr-FR" sz="1400" dirty="0" err="1">
                <a:cs typeface="Times New Roman" panose="02020603050405020304" pitchFamily="18" charset="0"/>
              </a:rPr>
              <a:t>Authentication</a:t>
            </a:r>
            <a:r>
              <a:rPr lang="fr-FR" sz="1400" dirty="0">
                <a:cs typeface="Times New Roman" panose="02020603050405020304" pitchFamily="18" charset="0"/>
              </a:rPr>
              <a:t> </a:t>
            </a:r>
            <a:r>
              <a:rPr lang="fr-FR" sz="1400" dirty="0" err="1">
                <a:cs typeface="Times New Roman" panose="02020603050405020304" pitchFamily="18" charset="0"/>
              </a:rPr>
              <a:t>Token</a:t>
            </a:r>
            <a:r>
              <a:rPr lang="fr-FR" sz="1400" dirty="0">
                <a:cs typeface="Times New Roman" panose="02020603050405020304" pitchFamily="18" charset="0"/>
              </a:rPr>
              <a:t> – Jeton contenant des informations de sécurité pour l'authentification (SQN, AK, AMF, MAC).</a:t>
            </a:r>
          </a:p>
          <a:p>
            <a:pPr>
              <a:buFont typeface="Arial" panose="020B0604020202020204" pitchFamily="34" charset="0"/>
              <a:buChar char="•"/>
            </a:pPr>
            <a:r>
              <a:rPr lang="fr-FR" sz="1400" dirty="0">
                <a:cs typeface="Times New Roman" panose="02020603050405020304" pitchFamily="18" charset="0"/>
              </a:rPr>
              <a:t>SQN : </a:t>
            </a:r>
            <a:r>
              <a:rPr lang="fr-FR" sz="1400" dirty="0" err="1">
                <a:cs typeface="Times New Roman" panose="02020603050405020304" pitchFamily="18" charset="0"/>
              </a:rPr>
              <a:t>Sequence</a:t>
            </a:r>
            <a:r>
              <a:rPr lang="fr-FR" sz="1400" dirty="0">
                <a:cs typeface="Times New Roman" panose="02020603050405020304" pitchFamily="18" charset="0"/>
              </a:rPr>
              <a:t> </a:t>
            </a:r>
            <a:r>
              <a:rPr lang="fr-FR" sz="1400" dirty="0" err="1">
                <a:cs typeface="Times New Roman" panose="02020603050405020304" pitchFamily="18" charset="0"/>
              </a:rPr>
              <a:t>Number</a:t>
            </a:r>
            <a:r>
              <a:rPr lang="fr-FR" sz="1400" dirty="0">
                <a:cs typeface="Times New Roman" panose="02020603050405020304" pitchFamily="18" charset="0"/>
              </a:rPr>
              <a:t> – Numéro de séquence utilisé pour éviter les attaques par répétition.</a:t>
            </a:r>
          </a:p>
          <a:p>
            <a:pPr>
              <a:buFont typeface="Arial" panose="020B0604020202020204" pitchFamily="34" charset="0"/>
              <a:buChar char="•"/>
            </a:pPr>
            <a:r>
              <a:rPr lang="fr-FR" sz="1400" dirty="0">
                <a:cs typeface="Times New Roman" panose="02020603050405020304" pitchFamily="18" charset="0"/>
              </a:rPr>
              <a:t>AK : </a:t>
            </a:r>
            <a:r>
              <a:rPr lang="fr-FR" sz="1400" dirty="0" err="1">
                <a:cs typeface="Times New Roman" panose="02020603050405020304" pitchFamily="18" charset="0"/>
              </a:rPr>
              <a:t>Authentication</a:t>
            </a:r>
            <a:r>
              <a:rPr lang="fr-FR" sz="1400" dirty="0">
                <a:cs typeface="Times New Roman" panose="02020603050405020304" pitchFamily="18" charset="0"/>
              </a:rPr>
              <a:t> Key – Clé utilisée pour l'authentification.</a:t>
            </a:r>
          </a:p>
          <a:p>
            <a:pPr>
              <a:buFont typeface="Arial" panose="020B0604020202020204" pitchFamily="34" charset="0"/>
              <a:buChar char="•"/>
            </a:pPr>
            <a:r>
              <a:rPr lang="fr-FR" sz="1400" dirty="0">
                <a:cs typeface="Times New Roman" panose="02020603050405020304" pitchFamily="18" charset="0"/>
              </a:rPr>
              <a:t>AMF : </a:t>
            </a:r>
            <a:r>
              <a:rPr lang="fr-FR" sz="1400" dirty="0" err="1">
                <a:cs typeface="Times New Roman" panose="02020603050405020304" pitchFamily="18" charset="0"/>
              </a:rPr>
              <a:t>Authentication</a:t>
            </a:r>
            <a:r>
              <a:rPr lang="fr-FR" sz="1400" dirty="0">
                <a:cs typeface="Times New Roman" panose="02020603050405020304" pitchFamily="18" charset="0"/>
              </a:rPr>
              <a:t> Management Field – Champ de gestion de l'authentification.</a:t>
            </a:r>
          </a:p>
          <a:p>
            <a:pPr>
              <a:buFont typeface="Arial" panose="020B0604020202020204" pitchFamily="34" charset="0"/>
              <a:buChar char="•"/>
            </a:pPr>
            <a:r>
              <a:rPr lang="fr-FR" sz="1400" dirty="0">
                <a:cs typeface="Times New Roman" panose="02020603050405020304" pitchFamily="18" charset="0"/>
              </a:rPr>
              <a:t>MAC : Message </a:t>
            </a:r>
            <a:r>
              <a:rPr lang="fr-FR" sz="1400" dirty="0" err="1">
                <a:cs typeface="Times New Roman" panose="02020603050405020304" pitchFamily="18" charset="0"/>
              </a:rPr>
              <a:t>Authentication</a:t>
            </a:r>
            <a:r>
              <a:rPr lang="fr-FR" sz="1400" dirty="0">
                <a:cs typeface="Times New Roman" panose="02020603050405020304" pitchFamily="18" charset="0"/>
              </a:rPr>
              <a:t> Code – Code pour vérifier l'intégrité des messages.</a:t>
            </a:r>
          </a:p>
          <a:p>
            <a:pPr>
              <a:buFont typeface="Arial" panose="020B0604020202020204" pitchFamily="34" charset="0"/>
              <a:buChar char="•"/>
            </a:pPr>
            <a:r>
              <a:rPr lang="fr-FR" sz="1400" dirty="0">
                <a:cs typeface="Times New Roman" panose="02020603050405020304" pitchFamily="18" charset="0"/>
              </a:rPr>
              <a:t>XMAC : Valeur calculée par l'UE pour comparer avec le MAC.</a:t>
            </a:r>
          </a:p>
          <a:p>
            <a:pPr>
              <a:buFont typeface="Arial" panose="020B0604020202020204" pitchFamily="34" charset="0"/>
              <a:buChar char="•"/>
            </a:pPr>
            <a:r>
              <a:rPr lang="fr-FR" sz="1400" dirty="0">
                <a:cs typeface="Times New Roman" panose="02020603050405020304" pitchFamily="18" charset="0"/>
              </a:rPr>
              <a:t>RES : </a:t>
            </a:r>
            <a:r>
              <a:rPr lang="fr-FR" sz="1400" dirty="0" err="1">
                <a:cs typeface="Times New Roman" panose="02020603050405020304" pitchFamily="18" charset="0"/>
              </a:rPr>
              <a:t>Response</a:t>
            </a:r>
            <a:r>
              <a:rPr lang="fr-FR" sz="1400" dirty="0">
                <a:cs typeface="Times New Roman" panose="02020603050405020304" pitchFamily="18" charset="0"/>
              </a:rPr>
              <a:t> – Réponse générée par l'UE.</a:t>
            </a:r>
          </a:p>
          <a:p>
            <a:pPr>
              <a:buFont typeface="Arial" panose="020B0604020202020204" pitchFamily="34" charset="0"/>
              <a:buChar char="•"/>
            </a:pPr>
            <a:r>
              <a:rPr lang="fr-FR" sz="1400" dirty="0">
                <a:cs typeface="Times New Roman" panose="02020603050405020304" pitchFamily="18" charset="0"/>
              </a:rPr>
              <a:t>XRES : </a:t>
            </a:r>
            <a:r>
              <a:rPr lang="fr-FR" sz="1400" dirty="0" err="1">
                <a:cs typeface="Times New Roman" panose="02020603050405020304" pitchFamily="18" charset="0"/>
              </a:rPr>
              <a:t>Expected</a:t>
            </a:r>
            <a:r>
              <a:rPr lang="fr-FR" sz="1400" dirty="0">
                <a:cs typeface="Times New Roman" panose="02020603050405020304" pitchFamily="18" charset="0"/>
              </a:rPr>
              <a:t> </a:t>
            </a:r>
            <a:r>
              <a:rPr lang="fr-FR" sz="1400" dirty="0" err="1">
                <a:cs typeface="Times New Roman" panose="02020603050405020304" pitchFamily="18" charset="0"/>
              </a:rPr>
              <a:t>Response</a:t>
            </a:r>
            <a:r>
              <a:rPr lang="fr-FR" sz="1400" dirty="0">
                <a:cs typeface="Times New Roman" panose="02020603050405020304" pitchFamily="18" charset="0"/>
              </a:rPr>
              <a:t> – Réponse attendue par le réseau, utilisée pour vérifier l'authentification.</a:t>
            </a:r>
          </a:p>
          <a:p>
            <a:pPr>
              <a:buFont typeface="Arial" panose="020B0604020202020204" pitchFamily="34" charset="0"/>
              <a:buChar char="•"/>
            </a:pPr>
            <a:r>
              <a:rPr lang="fr-FR" sz="1400" dirty="0">
                <a:cs typeface="Times New Roman" panose="02020603050405020304" pitchFamily="18" charset="0"/>
              </a:rPr>
              <a:t>CK : </a:t>
            </a:r>
            <a:r>
              <a:rPr lang="fr-FR" sz="1400" dirty="0" err="1">
                <a:cs typeface="Times New Roman" panose="02020603050405020304" pitchFamily="18" charset="0"/>
              </a:rPr>
              <a:t>Cipher</a:t>
            </a:r>
            <a:r>
              <a:rPr lang="fr-FR" sz="1400" dirty="0">
                <a:cs typeface="Times New Roman" panose="02020603050405020304" pitchFamily="18" charset="0"/>
              </a:rPr>
              <a:t> Key – Clé de chiffrement utilisée pour protéger les données échangées.</a:t>
            </a:r>
          </a:p>
          <a:p>
            <a:pPr marL="0" indent="0">
              <a:buNone/>
            </a:pPr>
            <a:endParaRPr lang="fr-FR" sz="1400" dirty="0">
              <a:latin typeface="Times New Roman" panose="02020603050405020304" pitchFamily="18" charset="0"/>
              <a:cs typeface="Times New Roman" panose="02020603050405020304" pitchFamily="18" charset="0"/>
            </a:endParaRPr>
          </a:p>
        </p:txBody>
      </p:sp>
      <p:sp>
        <p:nvSpPr>
          <p:cNvPr id="4" name="Espace réservé du numéro de diapositive 3">
            <a:extLst>
              <a:ext uri="{FF2B5EF4-FFF2-40B4-BE49-F238E27FC236}">
                <a16:creationId xmlns:a16="http://schemas.microsoft.com/office/drawing/2014/main" id="{8897EFD9-27BB-6F0B-1E86-FC6F4E675E49}"/>
              </a:ext>
            </a:extLst>
          </p:cNvPr>
          <p:cNvSpPr>
            <a:spLocks noGrp="1"/>
          </p:cNvSpPr>
          <p:nvPr>
            <p:ph type="sldNum" sz="quarter" idx="12"/>
          </p:nvPr>
        </p:nvSpPr>
        <p:spPr/>
        <p:txBody>
          <a:bodyPr/>
          <a:lstStyle/>
          <a:p>
            <a:pPr rtl="0"/>
            <a:fld id="{D57F1E4F-1CFF-5643-939E-217C01CDF565}" type="slidenum">
              <a:rPr lang="fr-FR" noProof="0" smtClean="0"/>
              <a:pPr rtl="0"/>
              <a:t>64</a:t>
            </a:fld>
            <a:endParaRPr lang="fr-FR" noProof="0"/>
          </a:p>
        </p:txBody>
      </p:sp>
    </p:spTree>
    <p:extLst>
      <p:ext uri="{BB962C8B-B14F-4D97-AF65-F5344CB8AC3E}">
        <p14:creationId xmlns:p14="http://schemas.microsoft.com/office/powerpoint/2010/main" val="15067281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1512E0-FD7D-DB84-1237-ADD49666874B}"/>
              </a:ext>
            </a:extLst>
          </p:cNvPr>
          <p:cNvSpPr>
            <a:spLocks noGrp="1"/>
          </p:cNvSpPr>
          <p:nvPr>
            <p:ph type="title"/>
          </p:nvPr>
        </p:nvSpPr>
        <p:spPr/>
        <p:txBody>
          <a:bodyPr/>
          <a:lstStyle/>
          <a:p>
            <a:r>
              <a:rPr lang="fr-FR" dirty="0"/>
              <a:t>ANNEXE </a:t>
            </a:r>
            <a:endParaRPr lang="fr-MA" dirty="0"/>
          </a:p>
        </p:txBody>
      </p:sp>
      <p:sp>
        <p:nvSpPr>
          <p:cNvPr id="3" name="Espace réservé du contenu 2">
            <a:extLst>
              <a:ext uri="{FF2B5EF4-FFF2-40B4-BE49-F238E27FC236}">
                <a16:creationId xmlns:a16="http://schemas.microsoft.com/office/drawing/2014/main" id="{784511D9-3CDD-C547-0135-FB7D139DFB2D}"/>
              </a:ext>
            </a:extLst>
          </p:cNvPr>
          <p:cNvSpPr>
            <a:spLocks noGrp="1"/>
          </p:cNvSpPr>
          <p:nvPr>
            <p:ph idx="1"/>
          </p:nvPr>
        </p:nvSpPr>
        <p:spPr>
          <a:xfrm>
            <a:off x="1154954" y="2603500"/>
            <a:ext cx="9700888" cy="3416300"/>
          </a:xfrm>
        </p:spPr>
        <p:txBody>
          <a:bodyPr>
            <a:normAutofit fontScale="92500" lnSpcReduction="10000"/>
          </a:bodyPr>
          <a:lstStyle/>
          <a:p>
            <a:r>
              <a:rPr lang="en-US" b="1" dirty="0"/>
              <a:t>TKIP (Temporal Key Integrity Protocol):</a:t>
            </a:r>
            <a:br>
              <a:rPr lang="en-US" dirty="0"/>
            </a:br>
            <a:r>
              <a:rPr lang="en-US" dirty="0"/>
              <a:t>A security protocol that incorporates additional mechanisms to address the issues encountered with WEP in practice.</a:t>
            </a:r>
          </a:p>
          <a:p>
            <a:pPr>
              <a:buFont typeface="Arial" panose="020B0604020202020204" pitchFamily="34" charset="0"/>
              <a:buChar char="•"/>
            </a:pPr>
            <a:r>
              <a:rPr lang="en-US" b="1" dirty="0"/>
              <a:t>Key mixing function:</a:t>
            </a:r>
            <a:r>
              <a:rPr lang="en-US" dirty="0"/>
              <a:t> Combines a temporal secret key derived from the root secret key, an initialization vector, and the MAC address of the transmitter, then passes the result to RC4.</a:t>
            </a:r>
          </a:p>
          <a:p>
            <a:pPr>
              <a:buFont typeface="Arial" panose="020B0604020202020204" pitchFamily="34" charset="0"/>
              <a:buChar char="•"/>
            </a:pPr>
            <a:r>
              <a:rPr lang="en-US" b="1" dirty="0"/>
              <a:t>WEP limitation:</a:t>
            </a:r>
            <a:r>
              <a:rPr lang="en-US" dirty="0"/>
              <a:t> WEP only concatenated the initialization vector with the key.</a:t>
            </a:r>
          </a:p>
          <a:p>
            <a:pPr>
              <a:buFont typeface="Arial" panose="020B0604020202020204" pitchFamily="34" charset="0"/>
              <a:buChar char="•"/>
            </a:pPr>
            <a:r>
              <a:rPr lang="en-US" b="1" dirty="0"/>
              <a:t>Sequence counter mechanism:</a:t>
            </a:r>
            <a:r>
              <a:rPr lang="en-US" dirty="0"/>
              <a:t> Each sent packet includes a counter.</a:t>
            </a:r>
          </a:p>
          <a:p>
            <a:pPr>
              <a:buFont typeface="Arial" panose="020B0604020202020204" pitchFamily="34" charset="0"/>
              <a:buChar char="•"/>
            </a:pPr>
            <a:r>
              <a:rPr lang="en-US" b="1" dirty="0"/>
              <a:t>Packet rejection:</a:t>
            </a:r>
            <a:r>
              <a:rPr lang="en-US" dirty="0"/>
              <a:t> Packets received out of order are discarded.</a:t>
            </a:r>
          </a:p>
          <a:p>
            <a:pPr>
              <a:buFont typeface="Arial" panose="020B0604020202020204" pitchFamily="34" charset="0"/>
              <a:buChar char="•"/>
            </a:pPr>
            <a:r>
              <a:rPr lang="en-US" b="1" dirty="0"/>
              <a:t>Michael:</a:t>
            </a:r>
            <a:r>
              <a:rPr lang="en-US" dirty="0"/>
              <a:t> A Message Integrity Check (MIC) algorithm used to verify message integrity (64-bit).</a:t>
            </a:r>
          </a:p>
          <a:p>
            <a:pPr marL="0" indent="0">
              <a:buNone/>
            </a:pPr>
            <a:endParaRPr lang="fr-MA" dirty="0"/>
          </a:p>
        </p:txBody>
      </p:sp>
      <p:sp>
        <p:nvSpPr>
          <p:cNvPr id="4" name="Espace réservé du numéro de diapositive 3">
            <a:extLst>
              <a:ext uri="{FF2B5EF4-FFF2-40B4-BE49-F238E27FC236}">
                <a16:creationId xmlns:a16="http://schemas.microsoft.com/office/drawing/2014/main" id="{1DAB4DE2-2E3F-D113-36A7-1EA077446E7D}"/>
              </a:ext>
            </a:extLst>
          </p:cNvPr>
          <p:cNvSpPr>
            <a:spLocks noGrp="1"/>
          </p:cNvSpPr>
          <p:nvPr>
            <p:ph type="sldNum" sz="quarter" idx="12"/>
          </p:nvPr>
        </p:nvSpPr>
        <p:spPr/>
        <p:txBody>
          <a:bodyPr/>
          <a:lstStyle/>
          <a:p>
            <a:pPr rtl="0"/>
            <a:fld id="{D57F1E4F-1CFF-5643-939E-217C01CDF565}" type="slidenum">
              <a:rPr lang="fr-FR" noProof="0" smtClean="0"/>
              <a:pPr rtl="0"/>
              <a:t>65</a:t>
            </a:fld>
            <a:endParaRPr lang="fr-FR" noProof="0"/>
          </a:p>
        </p:txBody>
      </p:sp>
    </p:spTree>
    <p:extLst>
      <p:ext uri="{BB962C8B-B14F-4D97-AF65-F5344CB8AC3E}">
        <p14:creationId xmlns:p14="http://schemas.microsoft.com/office/powerpoint/2010/main" val="40879627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111D5-549B-947A-CD02-A860707BA49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0623B1C-2672-2708-597D-AB8F623F9D28}"/>
              </a:ext>
            </a:extLst>
          </p:cNvPr>
          <p:cNvSpPr>
            <a:spLocks noGrp="1"/>
          </p:cNvSpPr>
          <p:nvPr>
            <p:ph type="title"/>
          </p:nvPr>
        </p:nvSpPr>
        <p:spPr/>
        <p:txBody>
          <a:bodyPr/>
          <a:lstStyle/>
          <a:p>
            <a:r>
              <a:rPr lang="fr-FR" dirty="0"/>
              <a:t>ANNEXE </a:t>
            </a:r>
            <a:endParaRPr lang="fr-MA" dirty="0"/>
          </a:p>
        </p:txBody>
      </p:sp>
      <p:sp>
        <p:nvSpPr>
          <p:cNvPr id="3" name="Espace réservé du contenu 2">
            <a:extLst>
              <a:ext uri="{FF2B5EF4-FFF2-40B4-BE49-F238E27FC236}">
                <a16:creationId xmlns:a16="http://schemas.microsoft.com/office/drawing/2014/main" id="{698BD814-6848-99A8-8382-261D4C9C6E87}"/>
              </a:ext>
            </a:extLst>
          </p:cNvPr>
          <p:cNvSpPr>
            <a:spLocks noGrp="1"/>
          </p:cNvSpPr>
          <p:nvPr>
            <p:ph idx="1"/>
          </p:nvPr>
        </p:nvSpPr>
        <p:spPr>
          <a:xfrm>
            <a:off x="1154954" y="2603500"/>
            <a:ext cx="9700888" cy="3416300"/>
          </a:xfrm>
        </p:spPr>
        <p:txBody>
          <a:bodyPr>
            <a:normAutofit fontScale="92500" lnSpcReduction="10000"/>
          </a:bodyPr>
          <a:lstStyle/>
          <a:p>
            <a:r>
              <a:rPr lang="en-US" b="1" dirty="0"/>
              <a:t>TKIP (Temporal Key Integrity Protocol):</a:t>
            </a:r>
            <a:br>
              <a:rPr lang="en-US" dirty="0"/>
            </a:br>
            <a:r>
              <a:rPr lang="en-US" dirty="0"/>
              <a:t>A security protocol that incorporates additional mechanisms to address the issues encountered with WEP in practice.</a:t>
            </a:r>
          </a:p>
          <a:p>
            <a:pPr>
              <a:buFont typeface="Arial" panose="020B0604020202020204" pitchFamily="34" charset="0"/>
              <a:buChar char="•"/>
            </a:pPr>
            <a:r>
              <a:rPr lang="en-US" b="1" dirty="0"/>
              <a:t>Key mixing function:</a:t>
            </a:r>
            <a:r>
              <a:rPr lang="en-US" dirty="0"/>
              <a:t> Combines a temporal secret key derived from the root secret key, an initialization vector, and the MAC address of the transmitter, then passes the result to RC4.</a:t>
            </a:r>
          </a:p>
          <a:p>
            <a:pPr>
              <a:buFont typeface="Arial" panose="020B0604020202020204" pitchFamily="34" charset="0"/>
              <a:buChar char="•"/>
            </a:pPr>
            <a:r>
              <a:rPr lang="en-US" b="1" dirty="0"/>
              <a:t>WEP limitation:</a:t>
            </a:r>
            <a:r>
              <a:rPr lang="en-US" dirty="0"/>
              <a:t> WEP only concatenated the initialization vector with the key.</a:t>
            </a:r>
          </a:p>
          <a:p>
            <a:pPr>
              <a:buFont typeface="Arial" panose="020B0604020202020204" pitchFamily="34" charset="0"/>
              <a:buChar char="•"/>
            </a:pPr>
            <a:r>
              <a:rPr lang="en-US" b="1" dirty="0"/>
              <a:t>Sequence counter mechanism:</a:t>
            </a:r>
            <a:r>
              <a:rPr lang="en-US" dirty="0"/>
              <a:t> Each sent packet includes a counter.</a:t>
            </a:r>
          </a:p>
          <a:p>
            <a:pPr>
              <a:buFont typeface="Arial" panose="020B0604020202020204" pitchFamily="34" charset="0"/>
              <a:buChar char="•"/>
            </a:pPr>
            <a:r>
              <a:rPr lang="en-US" b="1" dirty="0"/>
              <a:t>Packet rejection:</a:t>
            </a:r>
            <a:r>
              <a:rPr lang="en-US" dirty="0"/>
              <a:t> Packets received out of order are discarded.</a:t>
            </a:r>
          </a:p>
          <a:p>
            <a:pPr>
              <a:buFont typeface="Arial" panose="020B0604020202020204" pitchFamily="34" charset="0"/>
              <a:buChar char="•"/>
            </a:pPr>
            <a:r>
              <a:rPr lang="en-US" b="1" dirty="0"/>
              <a:t>Michael:</a:t>
            </a:r>
            <a:r>
              <a:rPr lang="en-US" dirty="0"/>
              <a:t> A Message Integrity Check (MIC) algorithm used to verify message integrity (64-bit).</a:t>
            </a:r>
          </a:p>
          <a:p>
            <a:pPr marL="0" indent="0">
              <a:buNone/>
            </a:pPr>
            <a:endParaRPr lang="fr-MA" dirty="0"/>
          </a:p>
        </p:txBody>
      </p:sp>
      <p:sp>
        <p:nvSpPr>
          <p:cNvPr id="4" name="Espace réservé du numéro de diapositive 3">
            <a:extLst>
              <a:ext uri="{FF2B5EF4-FFF2-40B4-BE49-F238E27FC236}">
                <a16:creationId xmlns:a16="http://schemas.microsoft.com/office/drawing/2014/main" id="{394DD90C-113E-D682-5572-52177BD1888C}"/>
              </a:ext>
            </a:extLst>
          </p:cNvPr>
          <p:cNvSpPr>
            <a:spLocks noGrp="1"/>
          </p:cNvSpPr>
          <p:nvPr>
            <p:ph type="sldNum" sz="quarter" idx="12"/>
          </p:nvPr>
        </p:nvSpPr>
        <p:spPr/>
        <p:txBody>
          <a:bodyPr/>
          <a:lstStyle/>
          <a:p>
            <a:pPr rtl="0"/>
            <a:fld id="{D57F1E4F-1CFF-5643-939E-217C01CDF565}" type="slidenum">
              <a:rPr lang="fr-FR" noProof="0" smtClean="0"/>
              <a:pPr rtl="0"/>
              <a:t>66</a:t>
            </a:fld>
            <a:endParaRPr lang="fr-FR" noProof="0"/>
          </a:p>
        </p:txBody>
      </p:sp>
    </p:spTree>
    <p:extLst>
      <p:ext uri="{BB962C8B-B14F-4D97-AF65-F5344CB8AC3E}">
        <p14:creationId xmlns:p14="http://schemas.microsoft.com/office/powerpoint/2010/main" val="152624654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8D39D8-D1EC-8133-68D4-A7B87F0A8915}"/>
              </a:ext>
            </a:extLst>
          </p:cNvPr>
          <p:cNvSpPr>
            <a:spLocks noGrp="1"/>
          </p:cNvSpPr>
          <p:nvPr>
            <p:ph type="title"/>
          </p:nvPr>
        </p:nvSpPr>
        <p:spPr/>
        <p:txBody>
          <a:bodyPr/>
          <a:lstStyle/>
          <a:p>
            <a:r>
              <a:rPr lang="fr-FR" dirty="0"/>
              <a:t>ANNEXE</a:t>
            </a:r>
            <a:endParaRPr lang="fr-MA" dirty="0"/>
          </a:p>
        </p:txBody>
      </p:sp>
      <p:sp>
        <p:nvSpPr>
          <p:cNvPr id="3" name="Espace réservé du contenu 2">
            <a:extLst>
              <a:ext uri="{FF2B5EF4-FFF2-40B4-BE49-F238E27FC236}">
                <a16:creationId xmlns:a16="http://schemas.microsoft.com/office/drawing/2014/main" id="{EC553D78-0728-2606-5B15-79030A350738}"/>
              </a:ext>
            </a:extLst>
          </p:cNvPr>
          <p:cNvSpPr>
            <a:spLocks noGrp="1"/>
          </p:cNvSpPr>
          <p:nvPr>
            <p:ph idx="1"/>
          </p:nvPr>
        </p:nvSpPr>
        <p:spPr/>
        <p:txBody>
          <a:bodyPr/>
          <a:lstStyle/>
          <a:p>
            <a:r>
              <a:rPr lang="fr-FR" dirty="0"/>
              <a:t>l'attaque KRACK est une exploitation de faiblesse dans WPA2, ciblant spécifiquement le processus de négociation des clés, et nécessite des contre-mesures par des mises à jour ou des protocoles de sécurité supplémentaires.</a:t>
            </a:r>
          </a:p>
          <a:p>
            <a:r>
              <a:rPr lang="fr-FR" b="1" dirty="0"/>
              <a:t>PSTN (Public </a:t>
            </a:r>
            <a:r>
              <a:rPr lang="fr-FR" b="1" dirty="0" err="1"/>
              <a:t>Switched</a:t>
            </a:r>
            <a:r>
              <a:rPr lang="fr-FR" b="1" dirty="0"/>
              <a:t> </a:t>
            </a:r>
            <a:r>
              <a:rPr lang="fr-FR" b="1" dirty="0" err="1"/>
              <a:t>Telephone</a:t>
            </a:r>
            <a:r>
              <a:rPr lang="fr-FR" b="1" dirty="0"/>
              <a:t> Network)</a:t>
            </a:r>
            <a:r>
              <a:rPr lang="fr-FR" dirty="0"/>
              <a:t>, ou </a:t>
            </a:r>
            <a:r>
              <a:rPr lang="fr-FR" b="1" dirty="0"/>
              <a:t>réseau téléphonique commuté public</a:t>
            </a:r>
            <a:r>
              <a:rPr lang="fr-FR" dirty="0"/>
              <a:t>, est le réseau traditionnel utilisé pour les communications vocales filaires.</a:t>
            </a:r>
          </a:p>
          <a:p>
            <a:r>
              <a:rPr lang="fr-FR" b="1" dirty="0"/>
              <a:t>FDMA (Frequency Division Multiple Access)</a:t>
            </a:r>
            <a:r>
              <a:rPr lang="fr-FR" dirty="0"/>
              <a:t> est une technique d'accès multiple utilisée dans les réseaux de communication pour permettre à plusieurs utilisateurs de partager une même ressource radio.</a:t>
            </a:r>
            <a:endParaRPr lang="fr-MA" dirty="0"/>
          </a:p>
        </p:txBody>
      </p:sp>
      <p:sp>
        <p:nvSpPr>
          <p:cNvPr id="4" name="Espace réservé du numéro de diapositive 3">
            <a:extLst>
              <a:ext uri="{FF2B5EF4-FFF2-40B4-BE49-F238E27FC236}">
                <a16:creationId xmlns:a16="http://schemas.microsoft.com/office/drawing/2014/main" id="{0F699808-B652-E9F8-2319-421D297316DC}"/>
              </a:ext>
            </a:extLst>
          </p:cNvPr>
          <p:cNvSpPr>
            <a:spLocks noGrp="1"/>
          </p:cNvSpPr>
          <p:nvPr>
            <p:ph type="sldNum" sz="quarter" idx="12"/>
          </p:nvPr>
        </p:nvSpPr>
        <p:spPr/>
        <p:txBody>
          <a:bodyPr/>
          <a:lstStyle/>
          <a:p>
            <a:pPr rtl="0"/>
            <a:fld id="{D57F1E4F-1CFF-5643-939E-217C01CDF565}" type="slidenum">
              <a:rPr lang="fr-FR" noProof="0" smtClean="0"/>
              <a:pPr rtl="0"/>
              <a:t>67</a:t>
            </a:fld>
            <a:endParaRPr lang="fr-FR" noProof="0"/>
          </a:p>
        </p:txBody>
      </p:sp>
    </p:spTree>
    <p:extLst>
      <p:ext uri="{BB962C8B-B14F-4D97-AF65-F5344CB8AC3E}">
        <p14:creationId xmlns:p14="http://schemas.microsoft.com/office/powerpoint/2010/main" val="4291327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9903F-DCAF-BAE8-D649-26B07EB85D5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8CFEEF3D-78F7-62D9-A56D-7B70D542725C}"/>
              </a:ext>
            </a:extLst>
          </p:cNvPr>
          <p:cNvSpPr>
            <a:spLocks noGrp="1"/>
          </p:cNvSpPr>
          <p:nvPr>
            <p:ph type="title"/>
          </p:nvPr>
        </p:nvSpPr>
        <p:spPr/>
        <p:txBody>
          <a:bodyPr/>
          <a:lstStyle/>
          <a:p>
            <a:r>
              <a:rPr lang="fr-MA" b="1" dirty="0">
                <a:effectLst/>
              </a:rPr>
              <a:t>Mobile Networks</a:t>
            </a:r>
            <a:endParaRPr lang="fr-MA" dirty="0"/>
          </a:p>
        </p:txBody>
      </p:sp>
      <p:sp>
        <p:nvSpPr>
          <p:cNvPr id="3" name="Espace réservé du contenu 2">
            <a:extLst>
              <a:ext uri="{FF2B5EF4-FFF2-40B4-BE49-F238E27FC236}">
                <a16:creationId xmlns:a16="http://schemas.microsoft.com/office/drawing/2014/main" id="{AB47285B-D924-9261-9F3F-E7B8B18F0686}"/>
              </a:ext>
            </a:extLst>
          </p:cNvPr>
          <p:cNvSpPr>
            <a:spLocks noGrp="1"/>
          </p:cNvSpPr>
          <p:nvPr>
            <p:ph idx="1"/>
          </p:nvPr>
        </p:nvSpPr>
        <p:spPr>
          <a:xfrm>
            <a:off x="487680" y="2255520"/>
            <a:ext cx="11236960" cy="4439920"/>
          </a:xfrm>
        </p:spPr>
        <p:txBody>
          <a:bodyPr>
            <a:normAutofit/>
          </a:bodyPr>
          <a:lstStyle/>
          <a:p>
            <a:r>
              <a:rPr lang="en-US" dirty="0"/>
              <a:t>Mobile networks, also known as cellular networks, enable devices to connect over large geographic areas, often spanning cities, countries, or even continents. Unlike local wireless networks like Wi-Fi, mobile networks rely on cellular towers to provide coverage across vast distances.</a:t>
            </a:r>
          </a:p>
          <a:p>
            <a:pPr>
              <a:buFont typeface="Arial" panose="020B0604020202020204" pitchFamily="34" charset="0"/>
              <a:buChar char="•"/>
            </a:pPr>
            <a:r>
              <a:rPr lang="en-US" b="1" dirty="0"/>
              <a:t>2G (GSM, CDMA): </a:t>
            </a:r>
            <a:r>
              <a:rPr lang="en-US" dirty="0"/>
              <a:t>Launched in the 1990s, 2G was the first generation of digital networks, used primarily for voice calls and SMS. It offered very low speeds, around 64 kbps.</a:t>
            </a:r>
          </a:p>
          <a:p>
            <a:pPr>
              <a:buFont typeface="Arial" panose="020B0604020202020204" pitchFamily="34" charset="0"/>
              <a:buChar char="•"/>
            </a:pPr>
            <a:r>
              <a:rPr lang="en-US" b="1" dirty="0"/>
              <a:t>3G (UMTS, CDMA2000): </a:t>
            </a:r>
            <a:r>
              <a:rPr lang="en-US" dirty="0"/>
              <a:t>Introduced in the 2000s, 3G allowed the transfer of small amounts of data, enabling basic web browsing and app downloads. Speeds reached up to 2 Mbps.</a:t>
            </a:r>
          </a:p>
          <a:p>
            <a:pPr>
              <a:buFont typeface="Arial" panose="020B0604020202020204" pitchFamily="34" charset="0"/>
              <a:buChar char="•"/>
            </a:pPr>
            <a:r>
              <a:rPr lang="en-US" b="1" dirty="0"/>
              <a:t>4G (LTE, LTE-Advanced): </a:t>
            </a:r>
            <a:r>
              <a:rPr lang="en-US" dirty="0"/>
              <a:t>The advent of 4G brought download speeds of up to 1 Gbps, enabling HD video streaming, online gaming, and video calls.</a:t>
            </a:r>
          </a:p>
          <a:p>
            <a:pPr>
              <a:buFont typeface="Arial" panose="020B0604020202020204" pitchFamily="34" charset="0"/>
              <a:buChar char="•"/>
            </a:pPr>
            <a:r>
              <a:rPr lang="en-US" b="1" dirty="0"/>
              <a:t>5G:</a:t>
            </a:r>
            <a:r>
              <a:rPr lang="en-US" dirty="0"/>
              <a:t> The latest generation of mobile networks offers theoretical speeds of up to 10 Gbps with extremely low latency. It supports advanced applications such as augmented reality, connected cars, and dense IoT networks.</a:t>
            </a:r>
          </a:p>
          <a:p>
            <a:endParaRPr lang="fr-MA" dirty="0"/>
          </a:p>
        </p:txBody>
      </p:sp>
      <p:sp>
        <p:nvSpPr>
          <p:cNvPr id="4" name="Espace réservé du numéro de diapositive 3">
            <a:extLst>
              <a:ext uri="{FF2B5EF4-FFF2-40B4-BE49-F238E27FC236}">
                <a16:creationId xmlns:a16="http://schemas.microsoft.com/office/drawing/2014/main" id="{77CB3D1F-19B4-2386-1CB7-10875F210AA6}"/>
              </a:ext>
            </a:extLst>
          </p:cNvPr>
          <p:cNvSpPr>
            <a:spLocks noGrp="1"/>
          </p:cNvSpPr>
          <p:nvPr>
            <p:ph type="sldNum" sz="quarter" idx="12"/>
          </p:nvPr>
        </p:nvSpPr>
        <p:spPr/>
        <p:txBody>
          <a:bodyPr/>
          <a:lstStyle/>
          <a:p>
            <a:pPr rtl="0"/>
            <a:fld id="{D57F1E4F-1CFF-5643-939E-217C01CDF565}" type="slidenum">
              <a:rPr lang="fr-FR" noProof="0" smtClean="0"/>
              <a:pPr rtl="0"/>
              <a:t>7</a:t>
            </a:fld>
            <a:endParaRPr lang="fr-FR" noProof="0"/>
          </a:p>
        </p:txBody>
      </p:sp>
    </p:spTree>
    <p:extLst>
      <p:ext uri="{BB962C8B-B14F-4D97-AF65-F5344CB8AC3E}">
        <p14:creationId xmlns:p14="http://schemas.microsoft.com/office/powerpoint/2010/main" val="1513257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8A21F5-EFE6-CD36-0AED-B11E3A767945}"/>
              </a:ext>
            </a:extLst>
          </p:cNvPr>
          <p:cNvSpPr>
            <a:spLocks noGrp="1"/>
          </p:cNvSpPr>
          <p:nvPr>
            <p:ph type="title"/>
          </p:nvPr>
        </p:nvSpPr>
        <p:spPr/>
        <p:txBody>
          <a:bodyPr/>
          <a:lstStyle/>
          <a:p>
            <a:r>
              <a:rPr lang="fr-MA" b="1" dirty="0"/>
              <a:t>Mobile Network Technologies</a:t>
            </a:r>
          </a:p>
        </p:txBody>
      </p:sp>
      <p:graphicFrame>
        <p:nvGraphicFramePr>
          <p:cNvPr id="5" name="Espace réservé du contenu 4">
            <a:extLst>
              <a:ext uri="{FF2B5EF4-FFF2-40B4-BE49-F238E27FC236}">
                <a16:creationId xmlns:a16="http://schemas.microsoft.com/office/drawing/2014/main" id="{888FAE91-3B89-8552-EA8D-90403EE4A8EC}"/>
              </a:ext>
            </a:extLst>
          </p:cNvPr>
          <p:cNvGraphicFramePr>
            <a:graphicFrameLocks noGrp="1"/>
          </p:cNvGraphicFramePr>
          <p:nvPr>
            <p:ph idx="1"/>
            <p:extLst>
              <p:ext uri="{D42A27DB-BD31-4B8C-83A1-F6EECF244321}">
                <p14:modId xmlns:p14="http://schemas.microsoft.com/office/powerpoint/2010/main" val="435028217"/>
              </p:ext>
            </p:extLst>
          </p:nvPr>
        </p:nvGraphicFramePr>
        <p:xfrm>
          <a:off x="528320" y="2358887"/>
          <a:ext cx="11292617" cy="3753412"/>
        </p:xfrm>
        <a:graphic>
          <a:graphicData uri="http://schemas.openxmlformats.org/drawingml/2006/table">
            <a:tbl>
              <a:tblPr firstRow="1" bandRow="1">
                <a:tableStyleId>{5C22544A-7EE6-4342-B048-85BDC9FD1C3A}</a:tableStyleId>
              </a:tblPr>
              <a:tblGrid>
                <a:gridCol w="1613231">
                  <a:extLst>
                    <a:ext uri="{9D8B030D-6E8A-4147-A177-3AD203B41FA5}">
                      <a16:colId xmlns:a16="http://schemas.microsoft.com/office/drawing/2014/main" val="2171327761"/>
                    </a:ext>
                  </a:extLst>
                </a:gridCol>
                <a:gridCol w="1613231">
                  <a:extLst>
                    <a:ext uri="{9D8B030D-6E8A-4147-A177-3AD203B41FA5}">
                      <a16:colId xmlns:a16="http://schemas.microsoft.com/office/drawing/2014/main" val="169330179"/>
                    </a:ext>
                  </a:extLst>
                </a:gridCol>
                <a:gridCol w="1613231">
                  <a:extLst>
                    <a:ext uri="{9D8B030D-6E8A-4147-A177-3AD203B41FA5}">
                      <a16:colId xmlns:a16="http://schemas.microsoft.com/office/drawing/2014/main" val="1130673414"/>
                    </a:ext>
                  </a:extLst>
                </a:gridCol>
                <a:gridCol w="1613231">
                  <a:extLst>
                    <a:ext uri="{9D8B030D-6E8A-4147-A177-3AD203B41FA5}">
                      <a16:colId xmlns:a16="http://schemas.microsoft.com/office/drawing/2014/main" val="1602929074"/>
                    </a:ext>
                  </a:extLst>
                </a:gridCol>
                <a:gridCol w="1613231">
                  <a:extLst>
                    <a:ext uri="{9D8B030D-6E8A-4147-A177-3AD203B41FA5}">
                      <a16:colId xmlns:a16="http://schemas.microsoft.com/office/drawing/2014/main" val="597011534"/>
                    </a:ext>
                  </a:extLst>
                </a:gridCol>
                <a:gridCol w="1613231">
                  <a:extLst>
                    <a:ext uri="{9D8B030D-6E8A-4147-A177-3AD203B41FA5}">
                      <a16:colId xmlns:a16="http://schemas.microsoft.com/office/drawing/2014/main" val="4289212955"/>
                    </a:ext>
                  </a:extLst>
                </a:gridCol>
                <a:gridCol w="1613231">
                  <a:extLst>
                    <a:ext uri="{9D8B030D-6E8A-4147-A177-3AD203B41FA5}">
                      <a16:colId xmlns:a16="http://schemas.microsoft.com/office/drawing/2014/main" val="684687278"/>
                    </a:ext>
                  </a:extLst>
                </a:gridCol>
              </a:tblGrid>
              <a:tr h="553012">
                <a:tc>
                  <a:txBody>
                    <a:bodyPr/>
                    <a:lstStyle/>
                    <a:p>
                      <a:r>
                        <a:rPr lang="fr-FR" dirty="0" err="1"/>
                        <a:t>Features</a:t>
                      </a:r>
                      <a:endParaRPr lang="fr-MA" dirty="0"/>
                    </a:p>
                  </a:txBody>
                  <a:tcPr/>
                </a:tc>
                <a:tc>
                  <a:txBody>
                    <a:bodyPr/>
                    <a:lstStyle/>
                    <a:p>
                      <a:r>
                        <a:rPr lang="fr-FR" dirty="0"/>
                        <a:t>1G</a:t>
                      </a:r>
                      <a:endParaRPr lang="fr-MA" dirty="0"/>
                    </a:p>
                  </a:txBody>
                  <a:tcPr/>
                </a:tc>
                <a:tc>
                  <a:txBody>
                    <a:bodyPr/>
                    <a:lstStyle/>
                    <a:p>
                      <a:r>
                        <a:rPr lang="fr-FR" dirty="0"/>
                        <a:t>2G</a:t>
                      </a:r>
                      <a:endParaRPr lang="fr-MA" dirty="0"/>
                    </a:p>
                  </a:txBody>
                  <a:tcPr/>
                </a:tc>
                <a:tc>
                  <a:txBody>
                    <a:bodyPr/>
                    <a:lstStyle/>
                    <a:p>
                      <a:r>
                        <a:rPr lang="fr-FR" dirty="0"/>
                        <a:t>3G</a:t>
                      </a:r>
                      <a:endParaRPr lang="fr-MA" dirty="0"/>
                    </a:p>
                  </a:txBody>
                  <a:tcPr/>
                </a:tc>
                <a:tc>
                  <a:txBody>
                    <a:bodyPr/>
                    <a:lstStyle/>
                    <a:p>
                      <a:r>
                        <a:rPr lang="fr-FR" dirty="0"/>
                        <a:t>4G</a:t>
                      </a:r>
                      <a:endParaRPr lang="fr-MA" dirty="0"/>
                    </a:p>
                  </a:txBody>
                  <a:tcPr/>
                </a:tc>
                <a:tc>
                  <a:txBody>
                    <a:bodyPr/>
                    <a:lstStyle/>
                    <a:p>
                      <a:r>
                        <a:rPr lang="fr-FR" dirty="0"/>
                        <a:t>5G</a:t>
                      </a:r>
                      <a:endParaRPr lang="fr-MA" dirty="0"/>
                    </a:p>
                  </a:txBody>
                  <a:tcPr/>
                </a:tc>
                <a:tc>
                  <a:txBody>
                    <a:bodyPr/>
                    <a:lstStyle/>
                    <a:p>
                      <a:r>
                        <a:rPr lang="fr-FR" dirty="0"/>
                        <a:t>6G</a:t>
                      </a:r>
                      <a:endParaRPr lang="fr-MA" dirty="0"/>
                    </a:p>
                  </a:txBody>
                  <a:tcPr/>
                </a:tc>
                <a:extLst>
                  <a:ext uri="{0D108BD9-81ED-4DB2-BD59-A6C34878D82A}">
                    <a16:rowId xmlns:a16="http://schemas.microsoft.com/office/drawing/2014/main" val="3280564704"/>
                  </a:ext>
                </a:extLst>
              </a:tr>
              <a:tr h="618267">
                <a:tc>
                  <a:txBody>
                    <a:bodyPr/>
                    <a:lstStyle/>
                    <a:p>
                      <a:r>
                        <a:rPr lang="fr-FR" dirty="0"/>
                        <a:t>Technologie</a:t>
                      </a:r>
                      <a:endParaRPr lang="fr-MA" dirty="0"/>
                    </a:p>
                  </a:txBody>
                  <a:tcPr/>
                </a:tc>
                <a:tc>
                  <a:txBody>
                    <a:bodyPr/>
                    <a:lstStyle/>
                    <a:p>
                      <a:r>
                        <a:rPr lang="fr-FR" dirty="0"/>
                        <a:t>AMPS,NMT,TACS</a:t>
                      </a:r>
                      <a:endParaRPr lang="fr-MA" dirty="0"/>
                    </a:p>
                  </a:txBody>
                  <a:tcPr/>
                </a:tc>
                <a:tc>
                  <a:txBody>
                    <a:bodyPr/>
                    <a:lstStyle/>
                    <a:p>
                      <a:r>
                        <a:rPr lang="fr-FR" dirty="0"/>
                        <a:t>GSM</a:t>
                      </a:r>
                      <a:endParaRPr lang="fr-MA" dirty="0"/>
                    </a:p>
                  </a:txBody>
                  <a:tcPr/>
                </a:tc>
                <a:tc>
                  <a:txBody>
                    <a:bodyPr/>
                    <a:lstStyle/>
                    <a:p>
                      <a:r>
                        <a:rPr lang="fr-FR" dirty="0"/>
                        <a:t>WCDMA</a:t>
                      </a:r>
                      <a:endParaRPr lang="fr-MA" dirty="0"/>
                    </a:p>
                  </a:txBody>
                  <a:tcPr/>
                </a:tc>
                <a:tc>
                  <a:txBody>
                    <a:bodyPr/>
                    <a:lstStyle/>
                    <a:p>
                      <a:r>
                        <a:rPr lang="fr-FR" dirty="0"/>
                        <a:t>LTE, </a:t>
                      </a:r>
                      <a:r>
                        <a:rPr lang="fr-FR" dirty="0" err="1"/>
                        <a:t>WiMAX</a:t>
                      </a:r>
                      <a:endParaRPr lang="fr-MA" dirty="0"/>
                    </a:p>
                  </a:txBody>
                  <a:tcPr/>
                </a:tc>
                <a:tc>
                  <a:txBody>
                    <a:bodyPr/>
                    <a:lstStyle/>
                    <a:p>
                      <a:r>
                        <a:rPr lang="fr-FR" dirty="0"/>
                        <a:t>MIMO, mm Waves</a:t>
                      </a:r>
                      <a:endParaRPr lang="fr-MA" dirty="0"/>
                    </a:p>
                  </a:txBody>
                  <a:tcPr/>
                </a:tc>
                <a:tc>
                  <a:txBody>
                    <a:bodyPr/>
                    <a:lstStyle/>
                    <a:p>
                      <a:endParaRPr lang="fr-MA"/>
                    </a:p>
                  </a:txBody>
                  <a:tcPr/>
                </a:tc>
                <a:extLst>
                  <a:ext uri="{0D108BD9-81ED-4DB2-BD59-A6C34878D82A}">
                    <a16:rowId xmlns:a16="http://schemas.microsoft.com/office/drawing/2014/main" val="3540530184"/>
                  </a:ext>
                </a:extLst>
              </a:tr>
              <a:tr h="618267">
                <a:tc>
                  <a:txBody>
                    <a:bodyPr/>
                    <a:lstStyle/>
                    <a:p>
                      <a:r>
                        <a:rPr lang="fr-FR" dirty="0"/>
                        <a:t>Frequency </a:t>
                      </a:r>
                      <a:endParaRPr lang="fr-MA" dirty="0"/>
                    </a:p>
                  </a:txBody>
                  <a:tcPr/>
                </a:tc>
                <a:tc>
                  <a:txBody>
                    <a:bodyPr/>
                    <a:lstStyle/>
                    <a:p>
                      <a:r>
                        <a:rPr lang="fr-FR" dirty="0"/>
                        <a:t>30 KHz</a:t>
                      </a:r>
                      <a:endParaRPr lang="fr-MA" dirty="0"/>
                    </a:p>
                  </a:txBody>
                  <a:tcPr/>
                </a:tc>
                <a:tc>
                  <a:txBody>
                    <a:bodyPr/>
                    <a:lstStyle/>
                    <a:p>
                      <a:r>
                        <a:rPr lang="fr-FR" dirty="0"/>
                        <a:t>1,8 GHz</a:t>
                      </a:r>
                      <a:endParaRPr lang="fr-MA" dirty="0"/>
                    </a:p>
                  </a:txBody>
                  <a:tcPr/>
                </a:tc>
                <a:tc>
                  <a:txBody>
                    <a:bodyPr/>
                    <a:lstStyle/>
                    <a:p>
                      <a:r>
                        <a:rPr lang="fr-FR" dirty="0"/>
                        <a:t>1,6 – 2 GHz</a:t>
                      </a:r>
                      <a:endParaRPr lang="fr-MA" dirty="0"/>
                    </a:p>
                  </a:txBody>
                  <a:tcPr/>
                </a:tc>
                <a:tc>
                  <a:txBody>
                    <a:bodyPr/>
                    <a:lstStyle/>
                    <a:p>
                      <a:r>
                        <a:rPr lang="fr-FR" dirty="0"/>
                        <a:t>2 – 8 GHz</a:t>
                      </a:r>
                      <a:endParaRPr lang="fr-MA" dirty="0"/>
                    </a:p>
                  </a:txBody>
                  <a:tcPr/>
                </a:tc>
                <a:tc>
                  <a:txBody>
                    <a:bodyPr/>
                    <a:lstStyle/>
                    <a:p>
                      <a:r>
                        <a:rPr lang="fr-FR" dirty="0"/>
                        <a:t>3 - 30GHz</a:t>
                      </a:r>
                      <a:endParaRPr lang="fr-MA" dirty="0"/>
                    </a:p>
                  </a:txBody>
                  <a:tcPr/>
                </a:tc>
                <a:tc>
                  <a:txBody>
                    <a:bodyPr/>
                    <a:lstStyle/>
                    <a:p>
                      <a:r>
                        <a:rPr lang="fr-FR" dirty="0" err="1"/>
                        <a:t>THz</a:t>
                      </a:r>
                      <a:r>
                        <a:rPr lang="fr-FR" dirty="0"/>
                        <a:t> band (</a:t>
                      </a:r>
                      <a:r>
                        <a:rPr lang="fr-FR" dirty="0" err="1"/>
                        <a:t>TeraHertz</a:t>
                      </a:r>
                      <a:r>
                        <a:rPr lang="fr-FR" dirty="0"/>
                        <a:t>)</a:t>
                      </a:r>
                      <a:endParaRPr lang="fr-MA" dirty="0"/>
                    </a:p>
                  </a:txBody>
                  <a:tcPr/>
                </a:tc>
                <a:extLst>
                  <a:ext uri="{0D108BD9-81ED-4DB2-BD59-A6C34878D82A}">
                    <a16:rowId xmlns:a16="http://schemas.microsoft.com/office/drawing/2014/main" val="3001493105"/>
                  </a:ext>
                </a:extLst>
              </a:tr>
              <a:tr h="618267">
                <a:tc>
                  <a:txBody>
                    <a:bodyPr/>
                    <a:lstStyle/>
                    <a:p>
                      <a:r>
                        <a:rPr lang="fr-FR" dirty="0" err="1"/>
                        <a:t>Bandwidth</a:t>
                      </a:r>
                      <a:endParaRPr lang="fr-MA" dirty="0"/>
                    </a:p>
                  </a:txBody>
                  <a:tcPr/>
                </a:tc>
                <a:tc>
                  <a:txBody>
                    <a:bodyPr/>
                    <a:lstStyle/>
                    <a:p>
                      <a:r>
                        <a:rPr lang="fr-FR" dirty="0"/>
                        <a:t>2kbps</a:t>
                      </a:r>
                      <a:endParaRPr lang="fr-MA" dirty="0"/>
                    </a:p>
                  </a:txBody>
                  <a:tcPr/>
                </a:tc>
                <a:tc>
                  <a:txBody>
                    <a:bodyPr/>
                    <a:lstStyle/>
                    <a:p>
                      <a:r>
                        <a:rPr lang="fr-FR" dirty="0"/>
                        <a:t>14,4 – 64 Kbps</a:t>
                      </a:r>
                      <a:endParaRPr lang="fr-MA" dirty="0"/>
                    </a:p>
                  </a:txBody>
                  <a:tcPr/>
                </a:tc>
                <a:tc>
                  <a:txBody>
                    <a:bodyPr/>
                    <a:lstStyle/>
                    <a:p>
                      <a:r>
                        <a:rPr lang="fr-FR" dirty="0"/>
                        <a:t>2Mbps</a:t>
                      </a:r>
                      <a:endParaRPr lang="fr-MA" dirty="0"/>
                    </a:p>
                  </a:txBody>
                  <a:tcPr/>
                </a:tc>
                <a:tc>
                  <a:txBody>
                    <a:bodyPr/>
                    <a:lstStyle/>
                    <a:p>
                      <a:r>
                        <a:rPr lang="fr-FR" dirty="0"/>
                        <a:t>2000 Mbps to 1Gbps</a:t>
                      </a:r>
                      <a:endParaRPr lang="fr-MA" dirty="0"/>
                    </a:p>
                  </a:txBody>
                  <a:tcPr/>
                </a:tc>
                <a:tc>
                  <a:txBody>
                    <a:bodyPr/>
                    <a:lstStyle/>
                    <a:p>
                      <a:r>
                        <a:rPr lang="fr-FR" dirty="0"/>
                        <a:t>&gt;= 1 </a:t>
                      </a:r>
                      <a:r>
                        <a:rPr lang="fr-FR" dirty="0" err="1"/>
                        <a:t>Gbps</a:t>
                      </a:r>
                      <a:endParaRPr lang="fr-MA" dirty="0"/>
                    </a:p>
                  </a:txBody>
                  <a:tcPr/>
                </a:tc>
                <a:tc>
                  <a:txBody>
                    <a:bodyPr/>
                    <a:lstStyle/>
                    <a:p>
                      <a:r>
                        <a:rPr lang="fr-FR" dirty="0"/>
                        <a:t>&gt;100 </a:t>
                      </a:r>
                      <a:r>
                        <a:rPr lang="fr-FR" dirty="0" err="1"/>
                        <a:t>Gbps</a:t>
                      </a:r>
                      <a:endParaRPr lang="fr-MA" dirty="0"/>
                    </a:p>
                  </a:txBody>
                  <a:tcPr/>
                </a:tc>
                <a:extLst>
                  <a:ext uri="{0D108BD9-81ED-4DB2-BD59-A6C34878D82A}">
                    <a16:rowId xmlns:a16="http://schemas.microsoft.com/office/drawing/2014/main" val="1375509888"/>
                  </a:ext>
                </a:extLst>
              </a:tr>
              <a:tr h="618267">
                <a:tc>
                  <a:txBody>
                    <a:bodyPr/>
                    <a:lstStyle/>
                    <a:p>
                      <a:r>
                        <a:rPr lang="fr-FR" dirty="0"/>
                        <a:t>Access System</a:t>
                      </a:r>
                      <a:endParaRPr lang="fr-MA" dirty="0"/>
                    </a:p>
                  </a:txBody>
                  <a:tcPr/>
                </a:tc>
                <a:tc>
                  <a:txBody>
                    <a:bodyPr/>
                    <a:lstStyle/>
                    <a:p>
                      <a:r>
                        <a:rPr lang="fr-FR" dirty="0"/>
                        <a:t>FDMA</a:t>
                      </a:r>
                      <a:endParaRPr lang="fr-MA" dirty="0"/>
                    </a:p>
                  </a:txBody>
                  <a:tcPr/>
                </a:tc>
                <a:tc>
                  <a:txBody>
                    <a:bodyPr/>
                    <a:lstStyle/>
                    <a:p>
                      <a:r>
                        <a:rPr lang="fr-FR" dirty="0"/>
                        <a:t>TDMA CDMA</a:t>
                      </a:r>
                      <a:endParaRPr lang="fr-MA" dirty="0"/>
                    </a:p>
                  </a:txBody>
                  <a:tcPr/>
                </a:tc>
                <a:tc>
                  <a:txBody>
                    <a:bodyPr/>
                    <a:lstStyle/>
                    <a:p>
                      <a:r>
                        <a:rPr lang="fr-FR" dirty="0"/>
                        <a:t>CDMA</a:t>
                      </a:r>
                      <a:endParaRPr lang="fr-MA" dirty="0"/>
                    </a:p>
                  </a:txBody>
                  <a:tcPr/>
                </a:tc>
                <a:tc>
                  <a:txBody>
                    <a:bodyPr/>
                    <a:lstStyle/>
                    <a:p>
                      <a:r>
                        <a:rPr lang="fr-FR" dirty="0"/>
                        <a:t>CDMA</a:t>
                      </a:r>
                      <a:endParaRPr lang="fr-MA" dirty="0"/>
                    </a:p>
                  </a:txBody>
                  <a:tcPr/>
                </a:tc>
                <a:tc>
                  <a:txBody>
                    <a:bodyPr/>
                    <a:lstStyle/>
                    <a:p>
                      <a:r>
                        <a:rPr lang="fr-FR" dirty="0"/>
                        <a:t>OFDM BDMA</a:t>
                      </a:r>
                      <a:endParaRPr lang="fr-MA" dirty="0"/>
                    </a:p>
                  </a:txBody>
                  <a:tcPr/>
                </a:tc>
                <a:tc rowSpan="2">
                  <a:txBody>
                    <a:bodyPr/>
                    <a:lstStyle/>
                    <a:p>
                      <a:r>
                        <a:rPr lang="fr-FR" b="1" dirty="0"/>
                        <a:t>Under Construction </a:t>
                      </a:r>
                      <a:endParaRPr lang="fr-MA" b="1" dirty="0"/>
                    </a:p>
                  </a:txBody>
                  <a:tcPr/>
                </a:tc>
                <a:extLst>
                  <a:ext uri="{0D108BD9-81ED-4DB2-BD59-A6C34878D82A}">
                    <a16:rowId xmlns:a16="http://schemas.microsoft.com/office/drawing/2014/main" val="2694726160"/>
                  </a:ext>
                </a:extLst>
              </a:tr>
              <a:tr h="618267">
                <a:tc>
                  <a:txBody>
                    <a:bodyPr/>
                    <a:lstStyle/>
                    <a:p>
                      <a:r>
                        <a:rPr lang="fr-FR" dirty="0" err="1"/>
                        <a:t>Core</a:t>
                      </a:r>
                      <a:r>
                        <a:rPr lang="fr-FR" dirty="0"/>
                        <a:t> Network</a:t>
                      </a:r>
                      <a:endParaRPr lang="fr-MA" dirty="0"/>
                    </a:p>
                  </a:txBody>
                  <a:tcPr/>
                </a:tc>
                <a:tc>
                  <a:txBody>
                    <a:bodyPr/>
                    <a:lstStyle/>
                    <a:p>
                      <a:r>
                        <a:rPr lang="fr-FR" dirty="0"/>
                        <a:t>PSTN</a:t>
                      </a:r>
                      <a:endParaRPr lang="fr-MA" dirty="0"/>
                    </a:p>
                  </a:txBody>
                  <a:tcPr/>
                </a:tc>
                <a:tc>
                  <a:txBody>
                    <a:bodyPr/>
                    <a:lstStyle/>
                    <a:p>
                      <a:r>
                        <a:rPr lang="fr-FR" dirty="0"/>
                        <a:t>PSTN</a:t>
                      </a:r>
                      <a:endParaRPr lang="fr-MA" dirty="0"/>
                    </a:p>
                  </a:txBody>
                  <a:tcPr/>
                </a:tc>
                <a:tc>
                  <a:txBody>
                    <a:bodyPr/>
                    <a:lstStyle/>
                    <a:p>
                      <a:r>
                        <a:rPr lang="fr-FR" dirty="0" err="1"/>
                        <a:t>Packet</a:t>
                      </a:r>
                      <a:r>
                        <a:rPr lang="fr-FR" dirty="0"/>
                        <a:t> Network</a:t>
                      </a:r>
                      <a:endParaRPr lang="fr-MA" dirty="0"/>
                    </a:p>
                  </a:txBody>
                  <a:tcPr/>
                </a:tc>
                <a:tc>
                  <a:txBody>
                    <a:bodyPr/>
                    <a:lstStyle/>
                    <a:p>
                      <a:r>
                        <a:rPr lang="fr-FR" dirty="0"/>
                        <a:t>Internet </a:t>
                      </a:r>
                      <a:endParaRPr lang="fr-MA" dirty="0"/>
                    </a:p>
                  </a:txBody>
                  <a:tcPr/>
                </a:tc>
                <a:tc>
                  <a:txBody>
                    <a:bodyPr/>
                    <a:lstStyle/>
                    <a:p>
                      <a:r>
                        <a:rPr lang="fr-FR" dirty="0"/>
                        <a:t>Internet</a:t>
                      </a:r>
                      <a:endParaRPr lang="fr-MA" dirty="0"/>
                    </a:p>
                  </a:txBody>
                  <a:tcPr/>
                </a:tc>
                <a:tc vMerge="1">
                  <a:txBody>
                    <a:bodyPr/>
                    <a:lstStyle/>
                    <a:p>
                      <a:endParaRPr lang="fr-MA" dirty="0"/>
                    </a:p>
                  </a:txBody>
                  <a:tcPr/>
                </a:tc>
                <a:extLst>
                  <a:ext uri="{0D108BD9-81ED-4DB2-BD59-A6C34878D82A}">
                    <a16:rowId xmlns:a16="http://schemas.microsoft.com/office/drawing/2014/main" val="51691671"/>
                  </a:ext>
                </a:extLst>
              </a:tr>
            </a:tbl>
          </a:graphicData>
        </a:graphic>
      </p:graphicFrame>
      <p:sp>
        <p:nvSpPr>
          <p:cNvPr id="6" name="ZoneTexte 5">
            <a:extLst>
              <a:ext uri="{FF2B5EF4-FFF2-40B4-BE49-F238E27FC236}">
                <a16:creationId xmlns:a16="http://schemas.microsoft.com/office/drawing/2014/main" id="{2ADEDD27-B718-F266-0533-0AE875646E99}"/>
              </a:ext>
            </a:extLst>
          </p:cNvPr>
          <p:cNvSpPr txBox="1"/>
          <p:nvPr/>
        </p:nvSpPr>
        <p:spPr>
          <a:xfrm>
            <a:off x="1591127" y="6112299"/>
            <a:ext cx="8761413" cy="369332"/>
          </a:xfrm>
          <a:prstGeom prst="rect">
            <a:avLst/>
          </a:prstGeom>
          <a:noFill/>
        </p:spPr>
        <p:txBody>
          <a:bodyPr wrap="square" rtlCol="0">
            <a:spAutoFit/>
          </a:bodyPr>
          <a:lstStyle/>
          <a:p>
            <a:r>
              <a:rPr lang="fr-MA" dirty="0"/>
              <a:t>[4]</a:t>
            </a:r>
          </a:p>
        </p:txBody>
      </p:sp>
      <p:sp>
        <p:nvSpPr>
          <p:cNvPr id="3" name="Espace réservé du numéro de diapositive 2">
            <a:extLst>
              <a:ext uri="{FF2B5EF4-FFF2-40B4-BE49-F238E27FC236}">
                <a16:creationId xmlns:a16="http://schemas.microsoft.com/office/drawing/2014/main" id="{07A8A793-68F6-DF5D-5A9C-A607F1C83249}"/>
              </a:ext>
            </a:extLst>
          </p:cNvPr>
          <p:cNvSpPr>
            <a:spLocks noGrp="1"/>
          </p:cNvSpPr>
          <p:nvPr>
            <p:ph type="sldNum" sz="quarter" idx="12"/>
          </p:nvPr>
        </p:nvSpPr>
        <p:spPr/>
        <p:txBody>
          <a:bodyPr/>
          <a:lstStyle/>
          <a:p>
            <a:pPr rtl="0"/>
            <a:fld id="{D57F1E4F-1CFF-5643-939E-217C01CDF565}" type="slidenum">
              <a:rPr lang="fr-FR" noProof="0" smtClean="0"/>
              <a:pPr rtl="0"/>
              <a:t>8</a:t>
            </a:fld>
            <a:endParaRPr lang="fr-FR" noProof="0"/>
          </a:p>
        </p:txBody>
      </p:sp>
    </p:spTree>
    <p:extLst>
      <p:ext uri="{BB962C8B-B14F-4D97-AF65-F5344CB8AC3E}">
        <p14:creationId xmlns:p14="http://schemas.microsoft.com/office/powerpoint/2010/main" val="706114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BAB7A8-7DCD-CD28-C2B4-3388CDD91541}"/>
              </a:ext>
            </a:extLst>
          </p:cNvPr>
          <p:cNvSpPr>
            <a:spLocks noGrp="1"/>
          </p:cNvSpPr>
          <p:nvPr>
            <p:ph type="title"/>
          </p:nvPr>
        </p:nvSpPr>
        <p:spPr>
          <a:xfrm>
            <a:off x="1154954" y="973668"/>
            <a:ext cx="9248003" cy="706964"/>
          </a:xfrm>
        </p:spPr>
        <p:txBody>
          <a:bodyPr/>
          <a:lstStyle/>
          <a:p>
            <a:r>
              <a:rPr lang="en-US" b="1" dirty="0"/>
              <a:t>What are WEP, WPA, WPA2, and WPA3</a:t>
            </a:r>
            <a:endParaRPr lang="fr-MA" b="1" dirty="0"/>
          </a:p>
        </p:txBody>
      </p:sp>
      <p:sp>
        <p:nvSpPr>
          <p:cNvPr id="3" name="Espace réservé du contenu 2">
            <a:extLst>
              <a:ext uri="{FF2B5EF4-FFF2-40B4-BE49-F238E27FC236}">
                <a16:creationId xmlns:a16="http://schemas.microsoft.com/office/drawing/2014/main" id="{1D7C9F23-F293-30A5-0021-8733CBD330F0}"/>
              </a:ext>
            </a:extLst>
          </p:cNvPr>
          <p:cNvSpPr>
            <a:spLocks noGrp="1"/>
          </p:cNvSpPr>
          <p:nvPr>
            <p:ph idx="1"/>
          </p:nvPr>
        </p:nvSpPr>
        <p:spPr>
          <a:xfrm>
            <a:off x="450574" y="2372139"/>
            <a:ext cx="11145078" cy="3647661"/>
          </a:xfrm>
        </p:spPr>
        <p:txBody>
          <a:bodyPr>
            <a:normAutofit/>
          </a:bodyPr>
          <a:lstStyle/>
          <a:p>
            <a:pPr marL="0" indent="0">
              <a:buNone/>
            </a:pPr>
            <a:r>
              <a:rPr lang="en-US" dirty="0"/>
              <a:t>WEP, or Wired Equivalent Privacy, is the oldest and most vulnerable wireless security protocol. On the other hand, Wi-Fi Protected Access (WPA) and its subsequent versions, WPA2 and WPA3, provide superior security features. WPA3 is the most advanced protocol, offering robust encryption and enhanced security improvements.</a:t>
            </a:r>
          </a:p>
          <a:p>
            <a:pPr>
              <a:buFont typeface="Wingdings" panose="05000000000000000000" pitchFamily="2" charset="2"/>
              <a:buChar char="Ø"/>
            </a:pPr>
            <a:r>
              <a:rPr lang="en-US" dirty="0"/>
              <a:t>WEP (Wired Equivalent Privacy) is a protocol based on 128-bit encryption. It is strongly discouraged due to its significant vulnerabilities in terms of security.</a:t>
            </a:r>
          </a:p>
          <a:p>
            <a:pPr>
              <a:buFont typeface="Wingdings" panose="05000000000000000000" pitchFamily="2" charset="2"/>
              <a:buChar char="Ø"/>
            </a:pPr>
            <a:r>
              <a:rPr lang="en-US" dirty="0"/>
              <a:t>WPA (</a:t>
            </a:r>
            <a:r>
              <a:rPr lang="en-US" dirty="0" err="1"/>
              <a:t>WiFi</a:t>
            </a:r>
            <a:r>
              <a:rPr lang="en-US" dirty="0"/>
              <a:t> Protected Access) is a more recent security protocol that provides enhanced protection through the using of a shared key, known as a PSK (Pre-Shared Key).</a:t>
            </a:r>
          </a:p>
          <a:p>
            <a:pPr>
              <a:buFont typeface="Wingdings" panose="05000000000000000000" pitchFamily="2" charset="2"/>
              <a:buChar char="Ø"/>
            </a:pPr>
            <a:r>
              <a:rPr lang="en-US" dirty="0"/>
              <a:t>WPA2 is the most widely used version of WPA, offering stronger security than WPA.</a:t>
            </a:r>
          </a:p>
          <a:p>
            <a:pPr>
              <a:buFont typeface="Wingdings" panose="05000000000000000000" pitchFamily="2" charset="2"/>
              <a:buChar char="Ø"/>
            </a:pPr>
            <a:r>
              <a:rPr lang="en-US" dirty="0"/>
              <a:t>WPA3 replaces the WPA2 Pre-Shared Key (PSK) with Simultaneous Authentication of Equals (SAE) to prevent key reinstallation attacks, such as the notorious KRACK attack.</a:t>
            </a:r>
            <a:endParaRPr lang="fr-MA" dirty="0"/>
          </a:p>
        </p:txBody>
      </p:sp>
      <p:sp>
        <p:nvSpPr>
          <p:cNvPr id="4" name="Espace réservé du numéro de diapositive 3">
            <a:extLst>
              <a:ext uri="{FF2B5EF4-FFF2-40B4-BE49-F238E27FC236}">
                <a16:creationId xmlns:a16="http://schemas.microsoft.com/office/drawing/2014/main" id="{2B4B2EC7-2FCD-7775-71A3-50898EBB808A}"/>
              </a:ext>
            </a:extLst>
          </p:cNvPr>
          <p:cNvSpPr>
            <a:spLocks noGrp="1"/>
          </p:cNvSpPr>
          <p:nvPr>
            <p:ph type="sldNum" sz="quarter" idx="12"/>
          </p:nvPr>
        </p:nvSpPr>
        <p:spPr/>
        <p:txBody>
          <a:bodyPr/>
          <a:lstStyle/>
          <a:p>
            <a:pPr rtl="0"/>
            <a:fld id="{D57F1E4F-1CFF-5643-939E-217C01CDF565}" type="slidenum">
              <a:rPr lang="fr-FR" noProof="0" smtClean="0"/>
              <a:pPr rtl="0"/>
              <a:t>9</a:t>
            </a:fld>
            <a:endParaRPr lang="fr-FR" noProof="0"/>
          </a:p>
        </p:txBody>
      </p:sp>
    </p:spTree>
    <p:extLst>
      <p:ext uri="{BB962C8B-B14F-4D97-AF65-F5344CB8AC3E}">
        <p14:creationId xmlns:p14="http://schemas.microsoft.com/office/powerpoint/2010/main" val="27154971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lle Ion">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Office_36804947_TF67288550.potx" id="{90959FA7-CA8C-4DF0-99B6-9585BBB15670}" vid="{E286F9C0-AA8C-4425-8BF2-390C4DD3A31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44B8C88-7AFD-4F93-AF50-E36A0AADA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C0CEB4-BFAC-4014-9B69-2CFFE0B783D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F666C14-7219-46F1-8169-9E45DA110AD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Conception Salle Ion</Template>
  <TotalTime>3844</TotalTime>
  <Words>11326</Words>
  <Application>Microsoft Office PowerPoint</Application>
  <PresentationFormat>Grand écran</PresentationFormat>
  <Paragraphs>793</Paragraphs>
  <Slides>67</Slides>
  <Notes>9</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67</vt:i4>
      </vt:variant>
    </vt:vector>
  </HeadingPairs>
  <TitlesOfParts>
    <vt:vector size="77" baseType="lpstr">
      <vt:lpstr>Aptos</vt:lpstr>
      <vt:lpstr>Arial</vt:lpstr>
      <vt:lpstr>Calibri</vt:lpstr>
      <vt:lpstr>Century Gothic</vt:lpstr>
      <vt:lpstr>LT_regular</vt:lpstr>
      <vt:lpstr>Segoe UI</vt:lpstr>
      <vt:lpstr>Times New Roman</vt:lpstr>
      <vt:lpstr>Wingdings</vt:lpstr>
      <vt:lpstr>Wingdings 3</vt:lpstr>
      <vt:lpstr>Salle Ion</vt:lpstr>
      <vt:lpstr>Authentication Mechanisms for Wireless and Mobile Networks</vt:lpstr>
      <vt:lpstr>Introduction</vt:lpstr>
      <vt:lpstr>Wireless and mobile networks </vt:lpstr>
      <vt:lpstr>Types of Wireless Networks</vt:lpstr>
      <vt:lpstr>Présentation PowerPoint</vt:lpstr>
      <vt:lpstr>Typical Connection Process</vt:lpstr>
      <vt:lpstr>Mobile Networks</vt:lpstr>
      <vt:lpstr>Mobile Network Technologies</vt:lpstr>
      <vt:lpstr>What are WEP, WPA, WPA2, and WPA3</vt:lpstr>
      <vt:lpstr>WEP (Wired Equivalent Privacy) </vt:lpstr>
      <vt:lpstr>WPA (Wi-Fi Protected Access) </vt:lpstr>
      <vt:lpstr>Main Characteristics of WPA2</vt:lpstr>
      <vt:lpstr>WPA 3</vt:lpstr>
      <vt:lpstr>WEP vs WPA vs WPA2 vs WPA3 </vt:lpstr>
      <vt:lpstr>Authentification du Wi-Fi </vt:lpstr>
      <vt:lpstr>1.Pre-Shared Key in WPA/WPA2 Personal mode</vt:lpstr>
      <vt:lpstr>2. Simultaneous Authentication of Equals (SAE) in WPA3 Personal </vt:lpstr>
      <vt:lpstr>2. Simultaneous Authentication of Equals (SAE) in WPA3 Personal : How It Works</vt:lpstr>
      <vt:lpstr>2. Simultaneous Authentication of Equals (SAE) in WPA3 Personal :</vt:lpstr>
      <vt:lpstr>IEEE 802.1X/EAP in WPA/WPA Enterprise mode</vt:lpstr>
      <vt:lpstr>IEEE 802.1X/EAP in WPA/WPA Enterprise mode : RADIUS server  </vt:lpstr>
      <vt:lpstr>IEEE 802.1X/EAP in WPA/WPA Enterprise mode : EAP </vt:lpstr>
      <vt:lpstr>types of EAP</vt:lpstr>
      <vt:lpstr>types of EAP</vt:lpstr>
      <vt:lpstr>IEEE 802.1X/EAP in WPA/WPA2 Enterprise mode : EAP-TLS</vt:lpstr>
      <vt:lpstr>IEEE 802.1X/EAP in WPA3  Enterprise mode :</vt:lpstr>
      <vt:lpstr>Mobile Networks  Authentication in GSM/2G Mobile Networks </vt:lpstr>
      <vt:lpstr>MOBILE NETWORKS Objectives of GSM/2G Authentication  </vt:lpstr>
      <vt:lpstr>  </vt:lpstr>
      <vt:lpstr>MOBILE NETWORKS GSM/2G Authentication</vt:lpstr>
      <vt:lpstr>MOBILE NETWORKS GSM/2G Authentication </vt:lpstr>
      <vt:lpstr>Confidentiality of the IMSI: The IMSI is rarely used after the first exchange, and it is the TMSI that is used to protect the subscriber's identity.  Security of Communications: Data encryption with the A5 algorithm and the use of a session key ensure the confidentiality of exchanges.  Protection Against Eavesdropping: Even if an attacker listens to the traffic, they cannot determine the shared secret key (Ki) from RAND and SRES without a large number of attempts. [18] </vt:lpstr>
      <vt:lpstr>The difference between SIM and USIM ( MIlenage: 3GPP)</vt:lpstr>
      <vt:lpstr>The difference between SIM and USIM ( MIlenage: 3GPP)</vt:lpstr>
      <vt:lpstr>MOBILE NETWORKS 3G Authentication in UMTS Networks</vt:lpstr>
      <vt:lpstr>MOBILE NETWORKS 3G Authentication in UMTS Networks</vt:lpstr>
      <vt:lpstr>MOBILE NETWORKS 3G Authentication in UMTS Networks</vt:lpstr>
      <vt:lpstr>MOBILE NETWORKS 3G Authentication in UMTS Networks</vt:lpstr>
      <vt:lpstr>MOBILE NETWORKS Authentication in 4G LTE Networks</vt:lpstr>
      <vt:lpstr>MOBILE NETWORKS Authentication in 4G LTE Networks</vt:lpstr>
      <vt:lpstr>MOBILE NETWORKS Authentication in 4G LTE Networks</vt:lpstr>
      <vt:lpstr>Présentation PowerPoint</vt:lpstr>
      <vt:lpstr>MOBILE NETWORKS Authentication in 4G LTE Networks</vt:lpstr>
      <vt:lpstr>Présentation PowerPoint</vt:lpstr>
      <vt:lpstr>5G Network  Architectur</vt:lpstr>
      <vt:lpstr>5G Network authentification </vt:lpstr>
      <vt:lpstr>5G Network authentification </vt:lpstr>
      <vt:lpstr>5G Network authentification </vt:lpstr>
      <vt:lpstr>Présentation PowerPoint</vt:lpstr>
      <vt:lpstr>6G Network</vt:lpstr>
      <vt:lpstr>Advanced methods and the new challenges of authentication</vt:lpstr>
      <vt:lpstr>Présentation PowerPoint</vt:lpstr>
      <vt:lpstr>Advanced methods and the new challenges of authentication</vt:lpstr>
      <vt:lpstr>Advanced methods and the new challenges of authentication</vt:lpstr>
      <vt:lpstr>Advanced methods and the new challenges of authentication</vt:lpstr>
      <vt:lpstr>Advanced methods and the new challenges of authentication</vt:lpstr>
      <vt:lpstr>Advanced methods and the new challenges of authentication</vt:lpstr>
      <vt:lpstr>Advanced methods and the new challenges of authentication</vt:lpstr>
      <vt:lpstr>Advanced methods and the new challenges of authentication</vt:lpstr>
      <vt:lpstr>Présentation PowerPoint</vt:lpstr>
      <vt:lpstr>REFERENCES</vt:lpstr>
      <vt:lpstr>REFERENCES</vt:lpstr>
      <vt:lpstr>REFERENCES</vt:lpstr>
      <vt:lpstr>ANNEXE</vt:lpstr>
      <vt:lpstr>ANNEXE </vt:lpstr>
      <vt:lpstr>ANNEXE </vt:lpstr>
      <vt:lpstr>ANNEXE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MUSTAPHA HANDAG</dc:creator>
  <cp:lastModifiedBy>sarah KASDI</cp:lastModifiedBy>
  <cp:revision>25</cp:revision>
  <dcterms:created xsi:type="dcterms:W3CDTF">2024-11-05T14:48:37Z</dcterms:created>
  <dcterms:modified xsi:type="dcterms:W3CDTF">2024-11-25T18:40:26Z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